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1" r:id="rId2"/>
    <p:sldMasterId id="2147483693" r:id="rId3"/>
  </p:sldMasterIdLst>
  <p:notesMasterIdLst>
    <p:notesMasterId r:id="rId25"/>
  </p:notesMasterIdLst>
  <p:sldIdLst>
    <p:sldId id="256" r:id="rId4"/>
    <p:sldId id="257" r:id="rId5"/>
    <p:sldId id="401" r:id="rId6"/>
    <p:sldId id="417" r:id="rId7"/>
    <p:sldId id="266" r:id="rId8"/>
    <p:sldId id="267" r:id="rId9"/>
    <p:sldId id="273" r:id="rId10"/>
    <p:sldId id="274" r:id="rId11"/>
    <p:sldId id="275" r:id="rId12"/>
    <p:sldId id="419" r:id="rId13"/>
    <p:sldId id="420" r:id="rId14"/>
    <p:sldId id="403" r:id="rId15"/>
    <p:sldId id="400" r:id="rId16"/>
    <p:sldId id="422" r:id="rId17"/>
    <p:sldId id="429" r:id="rId18"/>
    <p:sldId id="430" r:id="rId19"/>
    <p:sldId id="431" r:id="rId20"/>
    <p:sldId id="423" r:id="rId21"/>
    <p:sldId id="432" r:id="rId22"/>
    <p:sldId id="433" r:id="rId23"/>
    <p:sldId id="434" r:id="rId2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D340A9B-6822-4F8E-A55F-25BB7EFB91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265B31D-98BB-4FB4-B89E-1A4753D56AE4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dirty="0" smtClean="0">
              <a:latin typeface="Calibri" pitchFamily="32" charset="0"/>
              <a:ea typeface="Microsoft YaHei" charset="-122"/>
            </a:endParaRPr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9F57D2A-7C2A-483B-B0F4-0F0B8CA291FD}" type="slidenum">
              <a:rPr lang="pt-BR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pt-B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5E397B0-BF87-46D7-BFF5-0F19A6FBDAE9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7475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127C02B-231C-49FF-AAD0-CCA6F0D4A206}" type="slidenum">
              <a:rPr lang="pt-BR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pt-B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952508E-74BD-4741-9F5F-2D95A65D5B5D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A0F8AFA-B809-448C-8CA8-11B1D4B78D6E}" type="slidenum">
              <a:rPr lang="pt-BR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pt-B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952508E-74BD-4741-9F5F-2D95A65D5B5D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A0F8AFA-B809-448C-8CA8-11B1D4B78D6E}" type="slidenum">
              <a:rPr lang="pt-BR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pt-B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952508E-74BD-4741-9F5F-2D95A65D5B5D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A0F8AFA-B809-448C-8CA8-11B1D4B78D6E}" type="slidenum">
              <a:rPr lang="pt-BR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pt-B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8422706-5106-4AB6-B929-19C75BD6E61C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7D94B68-4A9C-4911-B5DF-49B2D5648ABF}" type="slidenum">
              <a:rPr lang="pt-BR" altLang="pt-BR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pt-BR" altLang="pt-BR"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5BDE4D3-9B6C-4761-A1BB-DB2A1D4C6615}" type="slidenum">
              <a:rPr lang="pt-BR" altLang="pt-BR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pt-BR" altLang="pt-BR"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F24B7A9-579A-473C-BD54-88EBE81D7091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952508E-74BD-4741-9F5F-2D95A65D5B5D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/>
          </a:p>
        </p:txBody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A0F8AFA-B809-448C-8CA8-11B1D4B78D6E}" type="slidenum">
              <a:rPr lang="pt-BR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pt-B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DA07E30-089C-4E02-9543-ECC61812F6D6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3219FAA-11DE-486D-AF79-71CFFB8677E1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DD57FF9-3B8B-44AF-B822-8F54FECB34D5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53F28-A79F-4C66-8580-41871B4F20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DC39D-0F6D-4DAB-879C-EA041D0233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8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6C970-13EC-4F27-B3BB-8EFAE2E82E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CD876-AB35-4872-9D92-E993D41E7F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35 h 4320"/>
                <a:gd name="T2" fmla="*/ 1737 w 1737"/>
                <a:gd name="T3" fmla="*/ 4346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35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27 h 4320"/>
                <a:gd name="T2" fmla="*/ 1737 w 1737"/>
                <a:gd name="T3" fmla="*/ 4338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7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237 h 4420"/>
                <a:gd name="T2" fmla="*/ 1739 w 1739"/>
                <a:gd name="T3" fmla="*/ 4242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237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10 h 4338"/>
                <a:gd name="T4" fmla="*/ 2080 w 2080"/>
                <a:gd name="T5" fmla="*/ 4310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4 h 4320"/>
                <a:gd name="T2" fmla="*/ 1737 w 1737"/>
                <a:gd name="T3" fmla="*/ 34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4 h 4320"/>
                <a:gd name="T2" fmla="*/ 1737 w 1737"/>
                <a:gd name="T3" fmla="*/ 34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3 h 4420"/>
                <a:gd name="T2" fmla="*/ 1739 w 1739"/>
                <a:gd name="T3" fmla="*/ 33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33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33 h 4338"/>
                <a:gd name="T4" fmla="*/ 2080 w 2080"/>
                <a:gd name="T5" fmla="*/ 33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3281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3282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F29CE-6FAE-4C40-8D75-1E9EF7B66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452-C120-4C90-A63E-C5BE40F674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86484-240A-4D5D-82DA-94ABB3C6A8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B7559-5036-4527-937D-C8460B2505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81097-BFBE-4C29-A85E-9DD2250654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EB9AB-B765-4B05-B5F8-D961F93139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33A36-7B78-417A-A803-921557E9FE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37111-0443-4603-BE3F-E787282461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07F2B-86A5-4D14-9E64-9762DBB954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F9A3B-35AE-4332-A81E-481054F2D7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B4BF0-A6B6-47B9-827F-A47F139D21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42740-93A9-4BDD-B21C-3C1381A12B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4484" y="4025310"/>
            <a:ext cx="6999515" cy="1319803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61456"/>
            <a:ext cx="6858000" cy="758371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7C39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05248" y="6336169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28366E-085F-4684-BEE0-753E54D11E89}" type="datetime1">
              <a:rPr lang="pt-BR" smtClean="0"/>
              <a:pPr/>
              <a:t>27/06/2017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7899" y="6336170"/>
            <a:ext cx="30861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822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74763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350" y="106873"/>
            <a:ext cx="7019925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514474"/>
            <a:ext cx="8867775" cy="47339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65689" y="6434138"/>
            <a:ext cx="2057400" cy="365125"/>
          </a:xfrm>
        </p:spPr>
        <p:txBody>
          <a:bodyPr/>
          <a:lstStyle/>
          <a:p>
            <a:fld id="{AE15648A-792D-4D30-A349-846DF088BB67}" type="datetime1">
              <a:rPr lang="pt-BR" smtClean="0"/>
              <a:pPr/>
              <a:t>27/06/2017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3761" y="6434137"/>
            <a:ext cx="30861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9175" y="6434137"/>
            <a:ext cx="50482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2FE9AC-366D-4976-BB72-B6E428C030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385760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77F8-ACF0-4F7B-B5E4-A116BB465AF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5DC00-E853-4316-B5F2-8B519CD4A53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573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D315-3BE7-48A4-9E90-C177E148B9DD}" type="datetime1">
              <a:rPr lang="pt-BR" smtClean="0"/>
              <a:pPr/>
              <a:t>27/06/2017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797075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B0B5-3F1F-4944-849D-CFD3D72C19F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887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AAFA7-7AAA-4FF1-92BF-0AB88285F4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3946525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56125" y="1604963"/>
            <a:ext cx="3946525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0E451-D704-4645-90D5-5A087E0583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E4BB-5D98-4059-8391-C232BE0C4A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CEF3C-80FF-4D7D-82E2-8799FCAF42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1BEC4-BA8C-45CA-8EE4-F112BB9EE7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8BDB9-4C0D-47A6-8FC5-6E7CBB4009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6EAAD-026C-4015-A0F9-6412F87D37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sldNum"/>
          </p:nvPr>
        </p:nvSpPr>
        <p:spPr bwMode="auto">
          <a:xfrm>
            <a:off x="15875" y="6405563"/>
            <a:ext cx="719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9C644AB3-25A5-48AF-A4F7-94E53B20A1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045450" cy="3976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2.º Nível da estrutura de tópicos</a:t>
            </a:r>
          </a:p>
          <a:p>
            <a:pPr lvl="2"/>
            <a:r>
              <a:rPr lang="en-GB" smtClean="0"/>
              <a:t>3.º Nível da estrutura de tópicos</a:t>
            </a:r>
          </a:p>
          <a:p>
            <a:pPr lvl="3"/>
            <a:r>
              <a:rPr lang="en-GB" smtClean="0"/>
              <a:t>4.º Nível da estrutura de tópicos</a:t>
            </a:r>
          </a:p>
          <a:p>
            <a:pPr lvl="4"/>
            <a:r>
              <a:rPr lang="en-GB" smtClean="0"/>
              <a:t>5.º Nível da estrutura de tópicos</a:t>
            </a:r>
          </a:p>
          <a:p>
            <a:pPr lvl="4"/>
            <a:r>
              <a:rPr lang="en-GB" smtClean="0"/>
              <a:t>6.º Nível da estrutura de tópicos</a:t>
            </a:r>
          </a:p>
          <a:p>
            <a:pPr lvl="4"/>
            <a:r>
              <a:rPr lang="en-GB" smtClean="0"/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35 h 4320"/>
                <a:gd name="T2" fmla="*/ 1737 w 1737"/>
                <a:gd name="T3" fmla="*/ 4346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35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27 h 4320"/>
                <a:gd name="T2" fmla="*/ 1737 w 1737"/>
                <a:gd name="T3" fmla="*/ 4338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7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237 h 4420"/>
                <a:gd name="T2" fmla="*/ 1739 w 1739"/>
                <a:gd name="T3" fmla="*/ 4242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237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10 h 4338"/>
                <a:gd name="T4" fmla="*/ 2080 w 2080"/>
                <a:gd name="T5" fmla="*/ 4310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2231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32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33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34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35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36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37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4 h 4320"/>
                <a:gd name="T2" fmla="*/ 1737 w 1737"/>
                <a:gd name="T3" fmla="*/ 34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4 h 4320"/>
                <a:gd name="T2" fmla="*/ 1737 w 1737"/>
                <a:gd name="T3" fmla="*/ 34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3 h 4420"/>
                <a:gd name="T2" fmla="*/ 1739 w 1739"/>
                <a:gd name="T3" fmla="*/ 33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33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33 h 4338"/>
                <a:gd name="T4" fmla="*/ 2080 w 2080"/>
                <a:gd name="T5" fmla="*/ 33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52244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45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46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47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48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49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50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51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52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2253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225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7846F2A-E83D-49BD-B135-49534ED41F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2150" y="0"/>
            <a:ext cx="7181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80249" y="6382031"/>
            <a:ext cx="1884416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7ADB-E5BF-4485-AB43-C809FD1A59C7}" type="datetime1">
              <a:rPr lang="pt-BR" smtClean="0"/>
              <a:pPr/>
              <a:t>27/06/2017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4515" y="63820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5170" y="6421244"/>
            <a:ext cx="4712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52FE9AC-366D-4976-BB72-B6E428C030A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771" y="1466849"/>
            <a:ext cx="8665029" cy="4710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795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285720" y="285728"/>
            <a:ext cx="8713788" cy="31432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spcBef>
                <a:spcPts val="7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 smtClean="0"/>
              <a:t>Patrocínio de planos de </a:t>
            </a:r>
            <a:r>
              <a:rPr lang="pt-BR" sz="3600" b="1" dirty="0" smtClean="0"/>
              <a:t>PREVIDÊNCIA COMPLEMENTAR </a:t>
            </a:r>
            <a:r>
              <a:rPr lang="pt-BR" sz="3600" b="1" dirty="0" smtClean="0"/>
              <a:t>a </a:t>
            </a:r>
            <a:r>
              <a:rPr lang="pt-BR" sz="3600" b="1" dirty="0" smtClean="0"/>
              <a:t>SERVIDORES: </a:t>
            </a:r>
            <a:r>
              <a:rPr lang="pt-BR" sz="3600" b="1" dirty="0" smtClean="0"/>
              <a:t>possibilidades </a:t>
            </a:r>
            <a:br>
              <a:rPr lang="pt-BR" sz="3600" b="1" dirty="0" smtClean="0"/>
            </a:br>
            <a:r>
              <a:rPr lang="pt-BR" sz="3600" b="1" dirty="0" smtClean="0"/>
              <a:t>(ENTIDADES </a:t>
            </a:r>
            <a:r>
              <a:rPr lang="pt-BR" sz="3600" b="1" dirty="0" smtClean="0"/>
              <a:t>próprias </a:t>
            </a:r>
            <a:r>
              <a:rPr lang="pt-BR" sz="3600" b="1" dirty="0" smtClean="0"/>
              <a:t>ou </a:t>
            </a:r>
            <a:r>
              <a:rPr lang="pt-BR" sz="3600" b="1" dirty="0" err="1" smtClean="0"/>
              <a:t>multipatrocinadas</a:t>
            </a:r>
            <a:r>
              <a:rPr lang="pt-BR" sz="3600" b="1" dirty="0" smtClean="0"/>
              <a:t>)</a:t>
            </a:r>
            <a:endParaRPr lang="pt-BR" sz="3600" b="1" dirty="0" smtClean="0">
              <a:solidFill>
                <a:srgbClr val="FFFFFF"/>
              </a:solidFill>
              <a:latin typeface="Calibri" pitchFamily="32" charset="0"/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85720" y="4143380"/>
            <a:ext cx="8569325" cy="22145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spcBef>
                <a:spcPts val="9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 b="1" i="1" dirty="0">
                <a:solidFill>
                  <a:srgbClr val="FFFFFF"/>
                </a:solidFill>
                <a:latin typeface="Calibri" pitchFamily="32" charset="0"/>
              </a:rPr>
              <a:t>DANIEL  PULINO</a:t>
            </a:r>
          </a:p>
          <a:p>
            <a:pPr algn="r">
              <a:spcBef>
                <a:spcPts val="775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 smtClean="0">
                <a:solidFill>
                  <a:srgbClr val="FFFFFF"/>
                </a:solidFill>
                <a:latin typeface="Calibri" pitchFamily="32" charset="0"/>
              </a:rPr>
              <a:t>Professor de Direito Previdenciário – PUC/SP</a:t>
            </a:r>
            <a:r>
              <a:rPr lang="pt-BR" sz="2800" b="1" dirty="0" smtClean="0">
                <a:solidFill>
                  <a:srgbClr val="FFFFFF"/>
                </a:solidFill>
                <a:latin typeface="Calibri" pitchFamily="32" charset="0"/>
              </a:rPr>
              <a:t> </a:t>
            </a:r>
            <a:endParaRPr lang="pt-BR" sz="2800" b="1" dirty="0" smtClean="0">
              <a:solidFill>
                <a:srgbClr val="FFFFFF"/>
              </a:solidFill>
              <a:latin typeface="Calibri" pitchFamily="32" charset="0"/>
            </a:endParaRPr>
          </a:p>
          <a:p>
            <a:pPr algn="r">
              <a:spcBef>
                <a:spcPts val="775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dirty="0" smtClean="0">
                <a:solidFill>
                  <a:srgbClr val="FFFFFF"/>
                </a:solidFill>
                <a:latin typeface="Calibri" pitchFamily="32" charset="0"/>
              </a:rPr>
              <a:t>Membro (Eleito) Conselho Deliberativo da </a:t>
            </a:r>
            <a:r>
              <a:rPr lang="pt-BR" sz="2800" dirty="0" err="1" smtClean="0">
                <a:solidFill>
                  <a:srgbClr val="FFFFFF"/>
                </a:solidFill>
                <a:latin typeface="Calibri" pitchFamily="32" charset="0"/>
              </a:rPr>
              <a:t>Funpresp-Exe</a:t>
            </a:r>
            <a:endParaRPr lang="pt-BR" sz="2800" dirty="0" smtClean="0">
              <a:solidFill>
                <a:srgbClr val="FFFFFF"/>
              </a:solidFill>
              <a:latin typeface="Calibri" pitchFamily="32" charset="0"/>
            </a:endParaRPr>
          </a:p>
          <a:p>
            <a:pPr algn="r">
              <a:spcBef>
                <a:spcPts val="775"/>
              </a:spcBef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 smtClean="0">
                <a:solidFill>
                  <a:srgbClr val="FFFFFF"/>
                </a:solidFill>
                <a:latin typeface="Calibri" pitchFamily="32" charset="0"/>
              </a:rPr>
              <a:t>Procurador </a:t>
            </a:r>
            <a:r>
              <a:rPr lang="pt-BR" sz="2800" b="1" dirty="0" smtClean="0">
                <a:solidFill>
                  <a:srgbClr val="FFFFFF"/>
                </a:solidFill>
                <a:latin typeface="Calibri" pitchFamily="32" charset="0"/>
              </a:rPr>
              <a:t>Federal</a:t>
            </a:r>
            <a:endParaRPr lang="pt-BR" sz="2800" dirty="0" smtClean="0">
              <a:solidFill>
                <a:srgbClr val="FFFFFF"/>
              </a:solidFill>
              <a:latin typeface="Calibri" pitchFamily="32" charset="0"/>
            </a:endParaRPr>
          </a:p>
          <a:p>
            <a:pPr algn="r">
              <a:spcBef>
                <a:spcPts val="7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dirty="0" smtClean="0">
              <a:solidFill>
                <a:srgbClr val="FFFFFF"/>
              </a:solidFill>
              <a:latin typeface="Calibri" pitchFamily="32" charset="0"/>
            </a:endParaRPr>
          </a:p>
          <a:p>
            <a:pPr algn="r">
              <a:spcBef>
                <a:spcPts val="7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3100" dirty="0">
              <a:solidFill>
                <a:srgbClr val="FFFFFF"/>
              </a:solidFill>
              <a:latin typeface="Calibri" pitchFamily="32" charset="0"/>
            </a:endParaRPr>
          </a:p>
          <a:p>
            <a:pPr algn="r">
              <a:spcBef>
                <a:spcPts val="7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3100" dirty="0">
              <a:solidFill>
                <a:srgbClr val="FFFFFF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II- </a:t>
            </a:r>
            <a:r>
              <a:rPr lang="pt-BR" sz="32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Reforma Atual: a PEC 287-A e seus impactos para o RPC dos Servidores</a:t>
            </a:r>
            <a:endParaRPr lang="pt-BR" sz="32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8596" y="1571612"/>
            <a:ext cx="8229600" cy="4357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514350" indent="-512763">
              <a:spcBef>
                <a:spcPts val="800"/>
              </a:spcBef>
              <a:buClrTx/>
              <a:tabLst>
                <a:tab pos="514350" algn="l"/>
                <a:tab pos="1428750" algn="l"/>
                <a:tab pos="2343150" algn="l"/>
                <a:tab pos="3257550" algn="l"/>
                <a:tab pos="4171950" algn="l"/>
                <a:tab pos="5086350" algn="l"/>
                <a:tab pos="6000750" algn="l"/>
                <a:tab pos="6915150" algn="l"/>
                <a:tab pos="7829550" algn="l"/>
                <a:tab pos="8743950" algn="l"/>
                <a:tab pos="9658350" algn="l"/>
                <a:tab pos="10572750" algn="l"/>
              </a:tabLst>
            </a:pPr>
            <a:endParaRPr lang="pt-BR" sz="32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2763">
              <a:spcBef>
                <a:spcPts val="800"/>
              </a:spcBef>
              <a:buClrTx/>
              <a:tabLst>
                <a:tab pos="514350" algn="l"/>
                <a:tab pos="1428750" algn="l"/>
                <a:tab pos="2343150" algn="l"/>
                <a:tab pos="3257550" algn="l"/>
                <a:tab pos="4171950" algn="l"/>
                <a:tab pos="5086350" algn="l"/>
                <a:tab pos="6000750" algn="l"/>
                <a:tab pos="6915150" algn="l"/>
                <a:tab pos="7829550" algn="l"/>
                <a:tab pos="8743950" algn="l"/>
                <a:tab pos="9658350" algn="l"/>
                <a:tab pos="10572750" algn="l"/>
              </a:tabLst>
            </a:pPr>
            <a:endParaRPr lang="pt-BR" sz="32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2763">
              <a:spcBef>
                <a:spcPts val="800"/>
              </a:spcBef>
              <a:buClrTx/>
              <a:tabLst>
                <a:tab pos="514350" algn="l"/>
                <a:tab pos="1428750" algn="l"/>
                <a:tab pos="2343150" algn="l"/>
                <a:tab pos="3257550" algn="l"/>
                <a:tab pos="4171950" algn="l"/>
                <a:tab pos="5086350" algn="l"/>
                <a:tab pos="6000750" algn="l"/>
                <a:tab pos="6915150" algn="l"/>
                <a:tab pos="7829550" algn="l"/>
                <a:tab pos="8743950" algn="l"/>
                <a:tab pos="9658350" algn="l"/>
                <a:tab pos="10572750" algn="l"/>
              </a:tabLst>
            </a:pPr>
            <a:endParaRPr lang="pt-BR" sz="32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2763">
              <a:spcBef>
                <a:spcPts val="800"/>
              </a:spcBef>
              <a:buClrTx/>
              <a:tabLst>
                <a:tab pos="514350" algn="l"/>
                <a:tab pos="1428750" algn="l"/>
                <a:tab pos="2343150" algn="l"/>
                <a:tab pos="3257550" algn="l"/>
                <a:tab pos="4171950" algn="l"/>
                <a:tab pos="5086350" algn="l"/>
                <a:tab pos="6000750" algn="l"/>
                <a:tab pos="6915150" algn="l"/>
                <a:tab pos="7829550" algn="l"/>
                <a:tab pos="8743950" algn="l"/>
                <a:tab pos="9658350" algn="l"/>
                <a:tab pos="10572750" algn="l"/>
              </a:tabLst>
            </a:pPr>
            <a:r>
              <a:rPr lang="pt-BR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PEC 287-A: o que pretende alterar na matéria?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2763">
              <a:spcBef>
                <a:spcPts val="800"/>
              </a:spcBef>
              <a:buClrTx/>
              <a:tabLst>
                <a:tab pos="514350" algn="l"/>
                <a:tab pos="1428750" algn="l"/>
                <a:tab pos="2343150" algn="l"/>
                <a:tab pos="3257550" algn="l"/>
                <a:tab pos="4171950" algn="l"/>
                <a:tab pos="5086350" algn="l"/>
                <a:tab pos="6000750" algn="l"/>
                <a:tab pos="6915150" algn="l"/>
                <a:tab pos="7829550" algn="l"/>
                <a:tab pos="8743950" algn="l"/>
                <a:tab pos="9658350" algn="l"/>
                <a:tab pos="10572750" algn="l"/>
              </a:tabLst>
            </a:pPr>
            <a:endParaRPr lang="pt-BR" sz="3200" dirty="0" smtClean="0"/>
          </a:p>
          <a:p>
            <a:pPr marL="514350" indent="-512763">
              <a:spcBef>
                <a:spcPts val="800"/>
              </a:spcBef>
              <a:buClrTx/>
              <a:tabLst>
                <a:tab pos="514350" algn="l"/>
                <a:tab pos="1428750" algn="l"/>
                <a:tab pos="2343150" algn="l"/>
                <a:tab pos="3257550" algn="l"/>
                <a:tab pos="4171950" algn="l"/>
                <a:tab pos="5086350" algn="l"/>
                <a:tab pos="6000750" algn="l"/>
                <a:tab pos="6915150" algn="l"/>
                <a:tab pos="7829550" algn="l"/>
                <a:tab pos="8743950" algn="l"/>
                <a:tab pos="9658350" algn="l"/>
                <a:tab pos="10572750" algn="l"/>
              </a:tabLst>
            </a:pPr>
            <a:r>
              <a:rPr lang="pt-BR" sz="2800" dirty="0" smtClean="0"/>
              <a:t>*</a:t>
            </a:r>
            <a:r>
              <a:rPr lang="pt-BR" sz="2800" b="1" dirty="0" smtClean="0"/>
              <a:t>1-</a:t>
            </a:r>
            <a:r>
              <a:rPr lang="pt-BR" sz="2800" dirty="0" smtClean="0"/>
              <a:t> </a:t>
            </a:r>
            <a:r>
              <a:rPr lang="pt-BR" sz="2800" b="1" dirty="0" smtClean="0"/>
              <a:t>OBRIGATORIEDADE </a:t>
            </a:r>
            <a:r>
              <a:rPr lang="pt-BR" sz="2800" dirty="0" smtClean="0"/>
              <a:t>DE ADOÇÃO DE RPC (fim da facultatividade para instituição pelo ente U/E/DF/M) – 40, § 14</a:t>
            </a:r>
          </a:p>
          <a:p>
            <a:pPr marL="514350" indent="-512763">
              <a:spcBef>
                <a:spcPts val="800"/>
              </a:spcBef>
              <a:buClrTx/>
              <a:tabLst>
                <a:tab pos="514350" algn="l"/>
                <a:tab pos="1428750" algn="l"/>
                <a:tab pos="2343150" algn="l"/>
                <a:tab pos="3257550" algn="l"/>
                <a:tab pos="4171950" algn="l"/>
                <a:tab pos="5086350" algn="l"/>
                <a:tab pos="6000750" algn="l"/>
                <a:tab pos="6915150" algn="l"/>
                <a:tab pos="7829550" algn="l"/>
                <a:tab pos="8743950" algn="l"/>
                <a:tab pos="9658350" algn="l"/>
                <a:tab pos="10572750" algn="l"/>
              </a:tabLst>
            </a:pPr>
            <a:r>
              <a:rPr lang="pt-BR" sz="2400" dirty="0" err="1" smtClean="0"/>
              <a:t>Obs</a:t>
            </a:r>
            <a:r>
              <a:rPr lang="pt-BR" sz="2400" dirty="0" smtClean="0"/>
              <a:t>: prazo de </a:t>
            </a:r>
            <a:r>
              <a:rPr lang="pt-BR" sz="2400" b="1" dirty="0" smtClean="0"/>
              <a:t>2 anos para adaptação </a:t>
            </a:r>
            <a:r>
              <a:rPr lang="pt-BR" sz="2400" dirty="0" smtClean="0"/>
              <a:t>(art. 15 da PEC</a:t>
            </a:r>
            <a:r>
              <a:rPr lang="pt-BR" sz="2400" dirty="0" smtClean="0"/>
              <a:t>), valendo apenas, em princípio, para os </a:t>
            </a:r>
            <a:r>
              <a:rPr lang="pt-BR" sz="2400" b="1" u="sng" dirty="0" smtClean="0"/>
              <a:t>novos ingressantes</a:t>
            </a:r>
            <a:r>
              <a:rPr lang="pt-BR" sz="2400" b="1" dirty="0" smtClean="0"/>
              <a:t> </a:t>
            </a:r>
            <a:r>
              <a:rPr lang="pt-BR" sz="2400" dirty="0" smtClean="0"/>
              <a:t>(§ 16 faculta migração de regimes, por escolha individual do servidor)</a:t>
            </a:r>
            <a:endParaRPr lang="pt-BR" sz="2400" dirty="0" smtClean="0"/>
          </a:p>
          <a:p>
            <a:pPr marL="514350" indent="-512763">
              <a:spcBef>
                <a:spcPts val="800"/>
              </a:spcBef>
              <a:buClrTx/>
              <a:buFontTx/>
              <a:buNone/>
              <a:tabLst>
                <a:tab pos="514350" algn="l"/>
                <a:tab pos="1428750" algn="l"/>
                <a:tab pos="2343150" algn="l"/>
                <a:tab pos="3257550" algn="l"/>
                <a:tab pos="4171950" algn="l"/>
                <a:tab pos="5086350" algn="l"/>
                <a:tab pos="6000750" algn="l"/>
                <a:tab pos="6915150" algn="l"/>
                <a:tab pos="7829550" algn="l"/>
                <a:tab pos="8743950" algn="l"/>
                <a:tab pos="9658350" algn="l"/>
                <a:tab pos="10572750" algn="l"/>
              </a:tabLst>
            </a:pPr>
            <a:endParaRPr lang="pt-BR" sz="3200" b="1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marL="514350" indent="-512763">
              <a:spcBef>
                <a:spcPts val="800"/>
              </a:spcBef>
              <a:buClrTx/>
              <a:buFontTx/>
              <a:buNone/>
              <a:tabLst>
                <a:tab pos="514350" algn="l"/>
                <a:tab pos="1428750" algn="l"/>
                <a:tab pos="2343150" algn="l"/>
                <a:tab pos="3257550" algn="l"/>
                <a:tab pos="4171950" algn="l"/>
                <a:tab pos="5086350" algn="l"/>
                <a:tab pos="6000750" algn="l"/>
                <a:tab pos="6915150" algn="l"/>
                <a:tab pos="7829550" algn="l"/>
                <a:tab pos="8743950" algn="l"/>
                <a:tab pos="9658350" algn="l"/>
                <a:tab pos="10572750" algn="l"/>
              </a:tabLst>
            </a:pPr>
            <a:endParaRPr lang="pt-BR" sz="3200" b="1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marL="514350" indent="-512763">
              <a:spcBef>
                <a:spcPts val="800"/>
              </a:spcBef>
              <a:buClrTx/>
              <a:buFontTx/>
              <a:buNone/>
              <a:tabLst>
                <a:tab pos="514350" algn="l"/>
                <a:tab pos="1428750" algn="l"/>
                <a:tab pos="2343150" algn="l"/>
                <a:tab pos="3257550" algn="l"/>
                <a:tab pos="4171950" algn="l"/>
                <a:tab pos="5086350" algn="l"/>
                <a:tab pos="6000750" algn="l"/>
                <a:tab pos="6915150" algn="l"/>
                <a:tab pos="7829550" algn="l"/>
                <a:tab pos="8743950" algn="l"/>
                <a:tab pos="9658350" algn="l"/>
                <a:tab pos="10572750" algn="l"/>
              </a:tabLst>
            </a:pPr>
            <a:endParaRPr lang="pt-BR" sz="3200" b="1" dirty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09172"/>
            <a:ext cx="8358246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 b="1" dirty="0" smtClean="0"/>
              <a:t>§ 14. </a:t>
            </a:r>
            <a:r>
              <a:rPr lang="pt-BR" sz="3200" dirty="0" smtClean="0"/>
              <a:t> A </a:t>
            </a:r>
            <a:r>
              <a:rPr lang="pt-BR" sz="3200" b="1" dirty="0" smtClean="0"/>
              <a:t>União, os Estados, o Distrito Federal e os Municípios </a:t>
            </a:r>
            <a:r>
              <a:rPr lang="pt-BR" sz="3600" b="1" i="1" u="sng" dirty="0" smtClean="0"/>
              <a:t>instituirão</a:t>
            </a:r>
            <a:r>
              <a:rPr lang="pt-BR" sz="3200" dirty="0" smtClean="0"/>
              <a:t> regime de previdência </a:t>
            </a:r>
            <a:r>
              <a:rPr lang="pt-BR" sz="3200" b="1" i="1" u="sng" dirty="0" smtClean="0"/>
              <a:t>complementar</a:t>
            </a:r>
            <a:r>
              <a:rPr lang="pt-BR" sz="3200" dirty="0" smtClean="0"/>
              <a:t> </a:t>
            </a:r>
            <a:r>
              <a:rPr lang="pt-BR" sz="3200" b="1" dirty="0" smtClean="0"/>
              <a:t>para servidores ocupantes de cargo efetivo</a:t>
            </a:r>
            <a:r>
              <a:rPr lang="pt-BR" sz="3200" dirty="0" smtClean="0"/>
              <a:t>, </a:t>
            </a:r>
            <a:r>
              <a:rPr lang="pt-BR" sz="3200" b="1" dirty="0" smtClean="0"/>
              <a:t>observando-se, a partir de então, o limite máximo dos benefícios do regime geral</a:t>
            </a:r>
            <a:r>
              <a:rPr lang="pt-BR" sz="3200" dirty="0" smtClean="0"/>
              <a:t> de previdência social para o valor das aposentadorias e pensões no regime de que trata este artigo, </a:t>
            </a:r>
            <a:r>
              <a:rPr lang="pt-BR" sz="3200" b="1" dirty="0" smtClean="0"/>
              <a:t>ressalvado o disposto no § 16.</a:t>
            </a:r>
            <a:endParaRPr lang="pt-BR" sz="3200" b="1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marL="0" lvl="2" indent="0" algn="just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dirty="0" smtClean="0">
              <a:solidFill>
                <a:srgbClr val="FFFFFF"/>
              </a:solidFill>
              <a:latin typeface="Calibri" pitchFamily="3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214282" y="142852"/>
            <a:ext cx="8712201" cy="64294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dirty="0" smtClean="0"/>
              <a:t>*</a:t>
            </a:r>
            <a:r>
              <a:rPr lang="pt-BR" sz="2800" dirty="0" smtClean="0"/>
              <a:t>2-FIM </a:t>
            </a:r>
            <a:r>
              <a:rPr lang="pt-BR" sz="2800" b="1" dirty="0" smtClean="0"/>
              <a:t>“NATUREZA PÚBLICA” </a:t>
            </a:r>
            <a:r>
              <a:rPr lang="pt-BR" sz="2800" dirty="0" smtClean="0"/>
              <a:t>DA EFPC – 40, §15 </a:t>
            </a: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§ 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15. </a:t>
            </a:r>
            <a:r>
              <a:rPr lang="pt-BR" sz="2400" dirty="0" smtClean="0"/>
              <a:t>O regime de previdência complementar de que trata o § 14 </a:t>
            </a:r>
            <a:r>
              <a:rPr lang="pt-BR" sz="2400" b="1" dirty="0" smtClean="0"/>
              <a:t>será instituído </a:t>
            </a:r>
            <a:r>
              <a:rPr lang="pt-BR" sz="2400" dirty="0" smtClean="0"/>
              <a:t>por lei de iniciativa do respectivo Poder Executivo e </a:t>
            </a:r>
            <a:r>
              <a:rPr lang="pt-BR" sz="2400" b="1" i="1" dirty="0" smtClean="0"/>
              <a:t>oferecerá</a:t>
            </a:r>
            <a:r>
              <a:rPr lang="pt-BR" sz="2400" dirty="0" smtClean="0"/>
              <a:t> aos participantes planos de benefícios somente na modalidade de contribuição definida, </a:t>
            </a:r>
            <a:r>
              <a:rPr lang="pt-BR" sz="2400" b="1" dirty="0" smtClean="0"/>
              <a:t>observado o disposto no art. 202 </a:t>
            </a:r>
            <a:endParaRPr lang="pt-BR" sz="2400" b="1" dirty="0" smtClean="0"/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b="1" dirty="0" smtClean="0"/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dirty="0" smtClean="0"/>
              <a:t>(2.1) retira “Natureza Pública” – </a:t>
            </a:r>
            <a:r>
              <a:rPr lang="pt-BR" sz="2400" b="1" dirty="0" err="1" smtClean="0"/>
              <a:t>Consequências</a:t>
            </a:r>
            <a:r>
              <a:rPr lang="pt-BR" sz="2400" b="1" dirty="0" smtClean="0"/>
              <a:t>:</a:t>
            </a:r>
            <a:endParaRPr lang="pt-BR" sz="2400" b="1" i="1" u="sng" dirty="0" smtClean="0"/>
          </a:p>
          <a:p>
            <a:pPr marL="457200" indent="-457200" algn="just">
              <a:buClrTx/>
              <a:buAutoNum type="alphaLcParenR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300" b="1" dirty="0" smtClean="0"/>
              <a:t>Não precisa</a:t>
            </a:r>
            <a:r>
              <a:rPr lang="pt-BR" sz="2300" dirty="0" smtClean="0"/>
              <a:t> </a:t>
            </a:r>
            <a:r>
              <a:rPr lang="pt-BR" sz="2300" u="sng" dirty="0" smtClean="0"/>
              <a:t>criar</a:t>
            </a:r>
            <a:r>
              <a:rPr lang="pt-BR" sz="2300" dirty="0" smtClean="0"/>
              <a:t> EFPC própria exclusiva com esta natureza;</a:t>
            </a:r>
          </a:p>
          <a:p>
            <a:pPr marL="457200" indent="-457200" algn="just">
              <a:buClrTx/>
              <a:buAutoNum type="alphaLcParenR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300" b="1" dirty="0" smtClean="0"/>
              <a:t>Não precisa</a:t>
            </a:r>
            <a:r>
              <a:rPr lang="pt-BR" sz="2300" dirty="0" smtClean="0"/>
              <a:t> </a:t>
            </a:r>
            <a:r>
              <a:rPr lang="pt-BR" sz="2300" u="sng" dirty="0" smtClean="0"/>
              <a:t>aderir</a:t>
            </a:r>
            <a:r>
              <a:rPr lang="pt-BR" sz="2300" dirty="0" smtClean="0"/>
              <a:t> (</a:t>
            </a:r>
            <a:r>
              <a:rPr lang="pt-BR" sz="2300" dirty="0" err="1" smtClean="0"/>
              <a:t>multipatrocínio</a:t>
            </a:r>
            <a:r>
              <a:rPr lang="pt-BR" sz="2300" dirty="0" smtClean="0"/>
              <a:t>) a uma EFPC </a:t>
            </a:r>
            <a:r>
              <a:rPr lang="pt-BR" sz="2300" b="1" i="1" dirty="0" smtClean="0"/>
              <a:t>“típica de servidores”</a:t>
            </a:r>
            <a:r>
              <a:rPr lang="pt-BR" sz="2300" dirty="0" smtClean="0"/>
              <a:t> já instituída por U+E, </a:t>
            </a:r>
            <a:r>
              <a:rPr lang="pt-BR" sz="2300" b="1" u="sng" dirty="0" smtClean="0"/>
              <a:t>(b1)</a:t>
            </a:r>
            <a:r>
              <a:rPr lang="pt-BR" sz="2300" dirty="0" smtClean="0"/>
              <a:t>seja para </a:t>
            </a:r>
            <a:r>
              <a:rPr lang="pt-BR" sz="2300" dirty="0" err="1" smtClean="0"/>
              <a:t>EFPCs</a:t>
            </a:r>
            <a:r>
              <a:rPr lang="pt-BR" sz="2300" dirty="0" smtClean="0"/>
              <a:t> já em funcionamento(</a:t>
            </a:r>
            <a:r>
              <a:rPr lang="pt-BR" sz="2300" dirty="0" err="1" smtClean="0"/>
              <a:t>Funpresp</a:t>
            </a:r>
            <a:r>
              <a:rPr lang="pt-BR" sz="2300" dirty="0" smtClean="0"/>
              <a:t>, </a:t>
            </a:r>
            <a:r>
              <a:rPr lang="pt-BR" sz="2300" dirty="0" err="1" smtClean="0"/>
              <a:t>SPPrevCom</a:t>
            </a:r>
            <a:r>
              <a:rPr lang="pt-BR" sz="2300" dirty="0" smtClean="0"/>
              <a:t>, </a:t>
            </a:r>
            <a:r>
              <a:rPr lang="pt-BR" sz="2300" dirty="0" err="1" smtClean="0"/>
              <a:t>PrevBahia</a:t>
            </a:r>
            <a:r>
              <a:rPr lang="pt-BR" sz="2300" dirty="0" smtClean="0"/>
              <a:t>, </a:t>
            </a:r>
            <a:r>
              <a:rPr lang="pt-BR" sz="2300" dirty="0" err="1" smtClean="0"/>
              <a:t>PrevES</a:t>
            </a:r>
            <a:r>
              <a:rPr lang="pt-BR" sz="2300" dirty="0" smtClean="0"/>
              <a:t>, </a:t>
            </a:r>
            <a:r>
              <a:rPr lang="pt-BR" sz="2300" dirty="0" smtClean="0"/>
              <a:t>,</a:t>
            </a:r>
            <a:r>
              <a:rPr lang="pt-BR" sz="2300" dirty="0" err="1" smtClean="0"/>
              <a:t>RSPrev</a:t>
            </a:r>
            <a:r>
              <a:rPr lang="pt-BR" sz="2300" dirty="0" smtClean="0"/>
              <a:t> etc.) ou </a:t>
            </a:r>
            <a:r>
              <a:rPr lang="pt-BR" sz="2300" b="1" u="sng" dirty="0" smtClean="0"/>
              <a:t>(b2)</a:t>
            </a:r>
            <a:r>
              <a:rPr lang="pt-BR" sz="2300" dirty="0" smtClean="0"/>
              <a:t> mesmo as ainda “só criadas” (</a:t>
            </a:r>
            <a:r>
              <a:rPr lang="pt-BR" sz="2300" dirty="0" err="1" smtClean="0"/>
              <a:t>Prevcom-GO</a:t>
            </a:r>
            <a:r>
              <a:rPr lang="pt-BR" sz="2300" dirty="0" smtClean="0"/>
              <a:t>, etc.)</a:t>
            </a:r>
          </a:p>
          <a:p>
            <a:pPr marL="457200" indent="-457200" algn="just">
              <a:buClrTx/>
              <a:buAutoNum type="alphaLcParenR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300" b="1" dirty="0" smtClean="0"/>
              <a:t>Poderia até </a:t>
            </a:r>
            <a:r>
              <a:rPr lang="pt-BR" sz="2300" dirty="0" smtClean="0"/>
              <a:t>aderir (</a:t>
            </a:r>
            <a:r>
              <a:rPr lang="pt-BR" sz="2300" dirty="0" err="1" smtClean="0"/>
              <a:t>multipatrocínio</a:t>
            </a:r>
            <a:r>
              <a:rPr lang="pt-BR" sz="2300" dirty="0" smtClean="0"/>
              <a:t>), em princípio, a outra </a:t>
            </a:r>
            <a:r>
              <a:rPr lang="pt-BR" sz="2300" b="1" dirty="0" smtClean="0"/>
              <a:t>E</a:t>
            </a:r>
            <a:r>
              <a:rPr lang="pt-BR" sz="2300" b="1" u="sng" dirty="0" smtClean="0"/>
              <a:t>F</a:t>
            </a:r>
            <a:r>
              <a:rPr lang="pt-BR" sz="2300" b="1" dirty="0" smtClean="0"/>
              <a:t>PC </a:t>
            </a:r>
            <a:r>
              <a:rPr lang="pt-BR" sz="2300" b="1" i="1" dirty="0" smtClean="0"/>
              <a:t>qualquer </a:t>
            </a:r>
            <a:r>
              <a:rPr lang="pt-BR" sz="2300" dirty="0" smtClean="0"/>
              <a:t>existente (Estatais, </a:t>
            </a:r>
            <a:r>
              <a:rPr lang="pt-BR" sz="2300" b="1" dirty="0" smtClean="0"/>
              <a:t>“</a:t>
            </a:r>
            <a:r>
              <a:rPr lang="pt-BR" sz="2300" b="1" dirty="0" err="1" smtClean="0"/>
              <a:t>multis</a:t>
            </a:r>
            <a:r>
              <a:rPr lang="pt-BR" sz="2300" b="1" dirty="0" smtClean="0"/>
              <a:t> de mercado”...</a:t>
            </a:r>
            <a:r>
              <a:rPr lang="pt-BR" sz="2300" dirty="0" smtClean="0"/>
              <a:t>)</a:t>
            </a:r>
          </a:p>
          <a:p>
            <a:pPr marL="457200" indent="-457200" algn="just">
              <a:buClrTx/>
              <a:buAutoNum type="alphaLcParenR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214313" y="0"/>
            <a:ext cx="8569325" cy="65008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1" dirty="0" smtClean="0"/>
              <a:t>3-</a:t>
            </a:r>
            <a:r>
              <a:rPr lang="pt-BR" sz="2600" dirty="0" smtClean="0"/>
              <a:t> </a:t>
            </a:r>
            <a:r>
              <a:rPr lang="pt-BR" sz="2600" b="1" dirty="0" smtClean="0"/>
              <a:t>ABERTURA DE MERCADO PARA AS EAPC </a:t>
            </a:r>
            <a:r>
              <a:rPr lang="pt-BR" sz="2600" b="1" dirty="0" smtClean="0"/>
              <a:t>(“ABERTAS”</a:t>
            </a:r>
            <a:r>
              <a:rPr lang="pt-BR" sz="2600" dirty="0" smtClean="0"/>
              <a:t>, </a:t>
            </a:r>
            <a:r>
              <a:rPr lang="pt-BR" sz="2600" dirty="0" smtClean="0"/>
              <a:t>ligadas aos </a:t>
            </a:r>
            <a:r>
              <a:rPr lang="pt-BR" sz="2600" b="1" u="sng" dirty="0" smtClean="0"/>
              <a:t>Bancos: </a:t>
            </a:r>
            <a:r>
              <a:rPr lang="pt-BR" sz="2600" dirty="0" smtClean="0"/>
              <a:t>fim </a:t>
            </a:r>
            <a:r>
              <a:rPr lang="pt-BR" sz="2600" dirty="0" smtClean="0"/>
              <a:t>do “monopólio” de </a:t>
            </a:r>
            <a:r>
              <a:rPr lang="pt-BR" sz="2600" dirty="0" err="1" smtClean="0"/>
              <a:t>EFPCs</a:t>
            </a:r>
            <a:r>
              <a:rPr lang="pt-BR" sz="2600" dirty="0" smtClean="0"/>
              <a:t> </a:t>
            </a:r>
            <a:r>
              <a:rPr lang="pt-BR" sz="2600" dirty="0" smtClean="0"/>
              <a:t> </a:t>
            </a:r>
            <a:r>
              <a:rPr lang="pt-BR" sz="2600" dirty="0" smtClean="0"/>
              <a:t>– 40, § 15-A, parte </a:t>
            </a:r>
            <a:r>
              <a:rPr lang="pt-BR" sz="2600" dirty="0" smtClean="0"/>
              <a:t>final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smtClean="0"/>
              <a:t>**3.1-E permissão </a:t>
            </a:r>
            <a:r>
              <a:rPr lang="pt-BR" sz="2400" b="1" i="1" u="sng" dirty="0" smtClean="0"/>
              <a:t>explícita</a:t>
            </a:r>
            <a:r>
              <a:rPr lang="pt-BR" sz="2400" dirty="0" smtClean="0"/>
              <a:t> de </a:t>
            </a:r>
            <a:r>
              <a:rPr lang="pt-BR" sz="2400" dirty="0" smtClean="0"/>
              <a:t>atuação de  </a:t>
            </a:r>
            <a:r>
              <a:rPr lang="pt-BR" sz="2400" dirty="0" err="1" smtClean="0"/>
              <a:t>EFPCs</a:t>
            </a:r>
            <a:r>
              <a:rPr lang="pt-BR" sz="2400" dirty="0" smtClean="0"/>
              <a:t> </a:t>
            </a:r>
            <a:r>
              <a:rPr lang="pt-BR" sz="2400" dirty="0" err="1" smtClean="0"/>
              <a:t>multipatrocinadas</a:t>
            </a:r>
            <a:r>
              <a:rPr lang="pt-BR" sz="2400" dirty="0" smtClean="0"/>
              <a:t>, não criadas pelo próprio ente</a:t>
            </a:r>
            <a:r>
              <a:rPr lang="pt-BR" sz="2400" dirty="0" smtClean="0"/>
              <a:t>)– </a:t>
            </a:r>
            <a:r>
              <a:rPr lang="pt-BR" sz="2400" dirty="0" smtClean="0"/>
              <a:t>40, § 15-A,</a:t>
            </a:r>
            <a:endParaRPr lang="pt-BR" sz="2600" dirty="0" smtClean="0"/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b="1" dirty="0" smtClean="0">
              <a:solidFill>
                <a:srgbClr val="FFFFFF"/>
              </a:solidFill>
              <a:latin typeface="Calibri" pitchFamily="32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dirty="0" smtClean="0"/>
              <a:t>§ </a:t>
            </a:r>
            <a:r>
              <a:rPr lang="pt-BR" sz="2600" dirty="0" smtClean="0"/>
              <a:t>15-A. Somente </a:t>
            </a:r>
            <a:r>
              <a:rPr lang="pt-BR" sz="2600" b="1" dirty="0" smtClean="0"/>
              <a:t>mediante prévia licitação, </a:t>
            </a:r>
            <a:r>
              <a:rPr lang="pt-BR" sz="2600" dirty="0" smtClean="0"/>
              <a:t>a União, os Estados, o Distrito Federal e os Municípios poderão patrocinar planos de previdência de entidades </a:t>
            </a:r>
            <a:r>
              <a:rPr lang="pt-BR" sz="2600" b="1" i="1" dirty="0" smtClean="0"/>
              <a:t>fechadas</a:t>
            </a:r>
            <a:r>
              <a:rPr lang="pt-BR" sz="2600" dirty="0" smtClean="0"/>
              <a:t> de previdência complementar </a:t>
            </a:r>
            <a:r>
              <a:rPr lang="pt-BR" sz="2600" b="1" u="sng" dirty="0" smtClean="0"/>
              <a:t>que não tenham sido criadas</a:t>
            </a:r>
            <a:r>
              <a:rPr lang="pt-BR" sz="2600" b="1" dirty="0" smtClean="0"/>
              <a:t> por esses entes </a:t>
            </a:r>
            <a:r>
              <a:rPr lang="pt-BR" sz="2600" b="1" i="1" u="sng" dirty="0" smtClean="0"/>
              <a:t>ou</a:t>
            </a:r>
            <a:r>
              <a:rPr lang="pt-BR" sz="2600" dirty="0" smtClean="0"/>
              <a:t> planos de previdência de </a:t>
            </a:r>
            <a:r>
              <a:rPr lang="pt-BR" sz="2600" b="1" dirty="0" smtClean="0"/>
              <a:t>entidades</a:t>
            </a:r>
            <a:r>
              <a:rPr lang="pt-BR" sz="2600" dirty="0" smtClean="0"/>
              <a:t> </a:t>
            </a:r>
            <a:r>
              <a:rPr lang="pt-BR" sz="2600" b="1" i="1" u="sng" dirty="0" smtClean="0"/>
              <a:t>abertas</a:t>
            </a:r>
            <a:r>
              <a:rPr lang="pt-BR" sz="2600" dirty="0" smtClean="0"/>
              <a:t> de previdência complementar</a:t>
            </a:r>
            <a:r>
              <a:rPr lang="pt-BR" sz="2600" dirty="0" smtClean="0"/>
              <a:t>.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dirty="0" smtClean="0"/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1" u="sng" dirty="0" smtClean="0">
                <a:solidFill>
                  <a:srgbClr val="FFFFFF"/>
                </a:solidFill>
                <a:latin typeface="Calibri" pitchFamily="32" charset="0"/>
              </a:rPr>
              <a:t>Obs1</a:t>
            </a:r>
            <a:r>
              <a:rPr lang="pt-BR" sz="2600" b="1" dirty="0" smtClean="0">
                <a:solidFill>
                  <a:srgbClr val="FFFFFF"/>
                </a:solidFill>
                <a:latin typeface="Calibri" pitchFamily="32" charset="0"/>
              </a:rPr>
              <a:t>:</a:t>
            </a:r>
            <a:r>
              <a:rPr lang="pt-BR" sz="2600" dirty="0" smtClean="0">
                <a:solidFill>
                  <a:srgbClr val="FFFFFF"/>
                </a:solidFill>
                <a:latin typeface="Calibri" pitchFamily="32" charset="0"/>
              </a:rPr>
              <a:t> </a:t>
            </a:r>
            <a:r>
              <a:rPr lang="pt-BR" sz="2600" dirty="0" smtClean="0">
                <a:solidFill>
                  <a:srgbClr val="FFFFFF"/>
                </a:solidFill>
                <a:latin typeface="Calibri" pitchFamily="32" charset="0"/>
              </a:rPr>
              <a:t>seria para viabilizar a implantação para E/M ante a menor escala (</a:t>
            </a:r>
            <a:r>
              <a:rPr lang="pt-BR" sz="2600" u="sng" dirty="0" smtClean="0">
                <a:solidFill>
                  <a:srgbClr val="FFFFFF"/>
                </a:solidFill>
                <a:latin typeface="Calibri" pitchFamily="32" charset="0"/>
              </a:rPr>
              <a:t>mas</a:t>
            </a:r>
            <a:r>
              <a:rPr lang="pt-BR" sz="2600" dirty="0" smtClean="0">
                <a:solidFill>
                  <a:srgbClr val="FFFFFF"/>
                </a:solidFill>
                <a:latin typeface="Calibri" pitchFamily="32" charset="0"/>
              </a:rPr>
              <a:t> não há qualquer “trava” jurídico-positiva para que eventualmente mesmo U ou E que já implantaram </a:t>
            </a:r>
            <a:r>
              <a:rPr lang="pt-BR" sz="2600" u="sng" dirty="0" smtClean="0">
                <a:solidFill>
                  <a:srgbClr val="FFFFFF"/>
                </a:solidFill>
                <a:latin typeface="Calibri" pitchFamily="32" charset="0"/>
              </a:rPr>
              <a:t>“revertam” suas opções</a:t>
            </a:r>
            <a:r>
              <a:rPr lang="pt-BR" sz="2600" dirty="0" smtClean="0">
                <a:solidFill>
                  <a:srgbClr val="FFFFFF"/>
                </a:solidFill>
                <a:latin typeface="Calibri" pitchFamily="32" charset="0"/>
              </a:rPr>
              <a:t>...)</a:t>
            </a:r>
            <a:endParaRPr lang="pt-BR" sz="2600" dirty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214313" y="0"/>
            <a:ext cx="8569325" cy="65008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1" dirty="0" smtClean="0"/>
              <a:t>**</a:t>
            </a:r>
            <a:r>
              <a:rPr lang="pt-BR" sz="2600" b="1" dirty="0" err="1" smtClean="0"/>
              <a:t>Consequência</a:t>
            </a:r>
            <a:r>
              <a:rPr lang="pt-BR" sz="2600" b="1" dirty="0" smtClean="0"/>
              <a:t>:</a:t>
            </a:r>
            <a:r>
              <a:rPr lang="pt-BR" sz="26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Além de todas as configurações vistas acima 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(EFPC própria; </a:t>
            </a:r>
            <a:r>
              <a:rPr lang="pt-BR" sz="24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multipatrocínio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em EFPC de nat. </a:t>
            </a:r>
            <a:r>
              <a:rPr lang="pt-BR" sz="24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publ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. ou em EFPC “qualquer”)</a:t>
            </a:r>
            <a:r>
              <a:rPr lang="pt-BR" sz="26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, permitiria também que U/E/M entregassem a administração de planos de previdência complementar dos servidores a </a:t>
            </a:r>
            <a:r>
              <a:rPr lang="pt-BR" sz="2600" b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EAPC</a:t>
            </a:r>
            <a:r>
              <a:rPr lang="pt-BR" sz="26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(Itaú, Bradesco, BB, CEF, </a:t>
            </a:r>
            <a:r>
              <a:rPr lang="pt-BR" sz="26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Santander...) </a:t>
            </a:r>
            <a:r>
              <a:rPr lang="pt-BR" sz="26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*</a:t>
            </a:r>
            <a:r>
              <a:rPr lang="pt-BR" sz="2600" b="1" i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com </a:t>
            </a:r>
            <a:r>
              <a:rPr lang="pt-BR" sz="2600" b="1" i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fins </a:t>
            </a:r>
            <a:r>
              <a:rPr lang="pt-BR" sz="2600" b="1" i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lucrativos</a:t>
            </a:r>
            <a:r>
              <a:rPr lang="pt-BR" sz="2600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: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u="sng" dirty="0" smtClean="0">
              <a:solidFill>
                <a:srgbClr val="FFFFFF"/>
              </a:solidFill>
              <a:latin typeface="Tahoma" pitchFamily="32" charset="0"/>
              <a:cs typeface="Tahoma" pitchFamily="32" charset="0"/>
              <a:sym typeface="Wingdings" pitchFamily="2" charset="2"/>
            </a:endParaRPr>
          </a:p>
          <a:p>
            <a:pPr algn="just">
              <a:buClrTx/>
              <a:buFont typeface="Wingdings"/>
              <a:buChar char="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**necessidade de </a:t>
            </a:r>
            <a:r>
              <a:rPr lang="pt-BR" sz="24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retorno aos </a:t>
            </a:r>
            <a:r>
              <a:rPr lang="pt-BR" sz="2400" b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acionistas</a:t>
            </a:r>
            <a:r>
              <a:rPr lang="pt-BR" sz="24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da EAPC (para além da “mera” </a:t>
            </a:r>
            <a:r>
              <a:rPr lang="pt-BR" sz="24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rentabilização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das contas dos </a:t>
            </a:r>
            <a:r>
              <a:rPr lang="pt-BR" sz="24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servidores-participantes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)</a:t>
            </a:r>
          </a:p>
          <a:p>
            <a:pPr algn="just">
              <a:buClrTx/>
              <a:buFont typeface="Wingdings"/>
              <a:buChar char="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evidentemente, pela grande escala, tem condições de trabalhar com baixo custo de administração na gestão do plano...porém, </a:t>
            </a:r>
            <a:r>
              <a:rPr lang="pt-BR" sz="24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à custa de </a:t>
            </a:r>
            <a:r>
              <a:rPr lang="pt-BR" sz="2400" b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grande impacto nas reservas</a:t>
            </a:r>
            <a:r>
              <a:rPr lang="pt-BR" sz="24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, diante da cobrança de taxas de administração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(incidentes sobre o patrimônio acumulado)...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 </a:t>
            </a:r>
            <a:endParaRPr lang="pt-BR" sz="2600" dirty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550" y="1461736"/>
            <a:ext cx="7141490" cy="432946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53" y="-18051"/>
            <a:ext cx="9144000" cy="8366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sz="2400" b="1" dirty="0">
                <a:solidFill>
                  <a:schemeClr val="tx1"/>
                </a:solidFill>
                <a:latin typeface="+mn-lt"/>
              </a:rPr>
              <a:t>Custo de Administração da </a:t>
            </a:r>
            <a:r>
              <a:rPr sz="2400" b="1" dirty="0" err="1">
                <a:solidFill>
                  <a:schemeClr val="tx1"/>
                </a:solidFill>
                <a:latin typeface="+mn-lt"/>
              </a:rPr>
              <a:t>Funpresp</a:t>
            </a:r>
            <a:r>
              <a:rPr sz="2400" b="1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22" name="CaixaDeTexto 1"/>
          <p:cNvSpPr txBox="1"/>
          <p:nvPr/>
        </p:nvSpPr>
        <p:spPr>
          <a:xfrm>
            <a:off x="1512240" y="2098932"/>
            <a:ext cx="3735263" cy="1080873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/>
              <a:t>- 420 meses de contribuição</a:t>
            </a:r>
          </a:p>
          <a:p>
            <a:r>
              <a:rPr lang="pt-BR" dirty="0"/>
              <a:t>- Remuneração de R$ 10 mil</a:t>
            </a:r>
          </a:p>
          <a:p>
            <a:r>
              <a:rPr lang="pt-BR" dirty="0"/>
              <a:t>- Contribuição de R$ 379,84</a:t>
            </a:r>
          </a:p>
          <a:p>
            <a:r>
              <a:rPr lang="pt-BR" sz="11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pt-BR" sz="11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Funpresp</a:t>
            </a:r>
            <a:r>
              <a:rPr lang="pt-BR" sz="11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: carregamento de 7% e 0% de administração</a:t>
            </a:r>
          </a:p>
          <a:p>
            <a:r>
              <a:rPr lang="pt-BR" sz="11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- EAPC: carregamento de 3% e 3% de administração</a:t>
            </a:r>
          </a:p>
          <a:p>
            <a:r>
              <a:rPr lang="pt-BR" sz="11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- Rentabilidade</a:t>
            </a:r>
            <a:r>
              <a:rPr lang="pt-BR" sz="11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real de 4% ao ano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xmlns="" val="779446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920" y="1499287"/>
            <a:ext cx="7046626" cy="427195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53" y="-18051"/>
            <a:ext cx="9144000" cy="8366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sz="2400" b="1" dirty="0">
                <a:solidFill>
                  <a:schemeClr val="tx1"/>
                </a:solidFill>
                <a:latin typeface="+mn-lt"/>
              </a:rPr>
              <a:t>Custo de Administração da </a:t>
            </a:r>
            <a:r>
              <a:rPr sz="2400" b="1" dirty="0" err="1">
                <a:solidFill>
                  <a:schemeClr val="tx1"/>
                </a:solidFill>
                <a:latin typeface="+mn-lt"/>
              </a:rPr>
              <a:t>Funpresp</a:t>
            </a:r>
            <a:r>
              <a:rPr sz="2400" b="1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7" name="CaixaDeTexto 1"/>
          <p:cNvSpPr txBox="1"/>
          <p:nvPr/>
        </p:nvSpPr>
        <p:spPr>
          <a:xfrm>
            <a:off x="1520398" y="2272484"/>
            <a:ext cx="3742076" cy="113991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/>
              <a:t>- 420 meses de contribuição</a:t>
            </a:r>
          </a:p>
          <a:p>
            <a:r>
              <a:rPr lang="pt-BR" sz="1100" dirty="0"/>
              <a:t>- Remuneração de R$ 13 mil</a:t>
            </a:r>
          </a:p>
          <a:p>
            <a:r>
              <a:rPr lang="pt-BR" dirty="0">
                <a:effectLst/>
              </a:rPr>
              <a:t>- Contribuição de R$ 634,84</a:t>
            </a:r>
          </a:p>
          <a:p>
            <a:r>
              <a:rPr lang="pt-BR" sz="11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pt-BR" sz="11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Funpresp</a:t>
            </a:r>
            <a:r>
              <a:rPr lang="pt-BR" sz="11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: carregamento de 7% e 0% de administração</a:t>
            </a:r>
          </a:p>
          <a:p>
            <a:r>
              <a:rPr lang="pt-BR" sz="11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- EAPC: carregamento de 3% e 3% de administração</a:t>
            </a:r>
          </a:p>
          <a:p>
            <a:r>
              <a:rPr lang="pt-BR" sz="11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- Rentabilidade</a:t>
            </a:r>
            <a:r>
              <a:rPr lang="pt-BR" sz="11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real de 4% ao ano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xmlns="" val="1302527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53" y="-26843"/>
            <a:ext cx="9144000" cy="8366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tx1"/>
                </a:solidFill>
                <a:latin typeface="+mn-lt"/>
              </a:rPr>
              <a:t>Projeção Reserva Acumulada</a:t>
            </a:r>
            <a:endParaRPr sz="2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393" y="1559817"/>
            <a:ext cx="7825782" cy="45292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114889" y="1095632"/>
            <a:ext cx="261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Remuneração: R$13 mil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14888" y="3908853"/>
            <a:ext cx="261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Remuneração: R$10 mil</a:t>
            </a:r>
          </a:p>
        </p:txBody>
      </p:sp>
    </p:spTree>
    <p:extLst>
      <p:ext uri="{BB962C8B-B14F-4D97-AF65-F5344CB8AC3E}">
        <p14:creationId xmlns:p14="http://schemas.microsoft.com/office/powerpoint/2010/main" xmlns="" val="1335165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214313" y="0"/>
            <a:ext cx="8569325" cy="65008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III- Perspectivas atuais: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ensaios 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para a ampla adoção do modelo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Complementar</a:t>
            </a: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1" i="1" u="sng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Ante a aparente “inevitabilidade”</a:t>
            </a:r>
            <a:r>
              <a:rPr lang="pt-BR" sz="26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(reforma constitucional x </a:t>
            </a:r>
            <a:r>
              <a:rPr lang="pt-BR" sz="26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“infraconstitucional”) da adoção do modelo de RPC aos servidores de todos os Entes que possuem RPPS, já se pode detectar alguns movimentos preparatórios para recepção deste cenário, tais como:</a:t>
            </a:r>
            <a:endParaRPr lang="pt-BR" sz="2600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marL="514350" indent="-514350" algn="just">
              <a:buClrTx/>
              <a:buAutoNum type="arabicParenBoth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</a:t>
            </a:r>
            <a:r>
              <a:rPr lang="pt-BR" sz="2600" b="1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EAPCs</a:t>
            </a:r>
            <a:r>
              <a:rPr lang="pt-BR" sz="26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:</a:t>
            </a:r>
            <a:r>
              <a:rPr lang="pt-BR" sz="26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formulação de produtos por grupos bancários que já detêm a gestão de folhas de pagamento de servidores públicos (BB/</a:t>
            </a:r>
            <a:r>
              <a:rPr lang="pt-BR" sz="26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Brasilprev</a:t>
            </a:r>
            <a:r>
              <a:rPr lang="pt-BR" sz="26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, CEF...);</a:t>
            </a:r>
          </a:p>
          <a:p>
            <a:pPr marL="514350" indent="-514350" algn="just">
              <a:buClrTx/>
              <a:buAutoNum type="arabicParenBoth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dirty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214291"/>
            <a:ext cx="878687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(2) </a:t>
            </a:r>
            <a:r>
              <a:rPr lang="pt-BR" sz="2800" b="1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EFPCs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típicas de servidores (de natureza pública):</a:t>
            </a:r>
          </a:p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		</a:t>
            </a:r>
            <a:r>
              <a:rPr lang="pt-BR" sz="2400" b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(2.1) União/</a:t>
            </a:r>
            <a:r>
              <a:rPr lang="pt-BR" sz="2400" b="1" u="sng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Funpresp-Exe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: PL 6088/16 – “patrocínio </a:t>
            </a:r>
            <a:r>
              <a:rPr lang="pt-BR" sz="24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multifederativo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”</a:t>
            </a:r>
          </a:p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		</a:t>
            </a:r>
            <a:endParaRPr lang="pt-BR" sz="2400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	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	</a:t>
            </a:r>
            <a:r>
              <a:rPr lang="pt-BR" sz="2400" b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(</a:t>
            </a:r>
            <a:r>
              <a:rPr lang="pt-BR" sz="2400" b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2.2) </a:t>
            </a:r>
            <a:r>
              <a:rPr lang="pt-BR" sz="2400" b="1" u="sng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EFPC´</a:t>
            </a:r>
            <a:r>
              <a:rPr lang="pt-BR" sz="2400" b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s de Estados já optantes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: previsão inicial nas leis que </a:t>
            </a:r>
            <a:r>
              <a:rPr lang="pt-BR" sz="24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instituiram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o RPC de admissão de </a:t>
            </a:r>
            <a:r>
              <a:rPr lang="pt-BR" sz="24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multipatrocínio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por M situados dentro do Estado (p. ex., SP, RS...) ou mesmo propostas de alteração dessas leis para admitirem o </a:t>
            </a:r>
            <a:r>
              <a:rPr lang="pt-BR" sz="24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multipatrocínio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mesmo de M de outros estados 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 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competição “em mercado” de </a:t>
            </a:r>
            <a:r>
              <a:rPr lang="pt-BR" sz="24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EFPCs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sem fins 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lucrativos?</a:t>
            </a:r>
          </a:p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dirty="0" smtClean="0">
              <a:solidFill>
                <a:srgbClr val="FFFFFF"/>
              </a:solidFill>
              <a:latin typeface="Tahoma" pitchFamily="32" charset="0"/>
              <a:cs typeface="Tahoma" pitchFamily="32" charset="0"/>
              <a:sym typeface="Wingdings" pitchFamily="2" charset="2"/>
            </a:endParaRPr>
          </a:p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OBS: </a:t>
            </a:r>
            <a:r>
              <a:rPr lang="pt-BR" sz="2400" b="1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RS-Prev</a:t>
            </a:r>
            <a:r>
              <a:rPr lang="pt-BR" sz="24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: Plano Setorial (previdência associativa!)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para servidores dos cerca de 500 Municípios do RS (via Federação dos Municípios)</a:t>
            </a:r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357158" y="214290"/>
            <a:ext cx="8229600" cy="78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4400" b="1" dirty="0">
                <a:solidFill>
                  <a:srgbClr val="FFFFFF"/>
                </a:solidFill>
                <a:latin typeface="Calibri" pitchFamily="32" charset="0"/>
              </a:rPr>
              <a:t>SUMÁRIO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42844" y="1428736"/>
            <a:ext cx="8858312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7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I-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Introdução: RPC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de Servidores Públicos na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CF/88 - contexto de surgimento (Reformas) e como está hoje previsto (Facultatividade)</a:t>
            </a:r>
            <a:endParaRPr lang="pt-BR" sz="2800" b="1" dirty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>
              <a:spcBef>
                <a:spcPts val="7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1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>
              <a:spcBef>
                <a:spcPts val="7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II-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Reforma Atual: a PEC 287-A e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seus impactos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para o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RPC (obrigatoriedade/fim da “natureza pública”/abertura ao mercado)</a:t>
            </a:r>
          </a:p>
          <a:p>
            <a:pPr>
              <a:spcBef>
                <a:spcPts val="7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1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>
              <a:spcBef>
                <a:spcPts val="72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III- Perspectivas atuais: “ensaios” para a ampla adoçã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o do modelo Complementar</a:t>
            </a:r>
            <a:endParaRPr lang="pt-BR" sz="2800" dirty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415895"/>
            <a:ext cx="878687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ClrTx/>
              <a:buAutoNum type="arabicParenBoth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1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***OBS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: a EFPC “receptora” (assim como a </a:t>
            </a:r>
            <a:r>
              <a:rPr lang="pt-BR" sz="24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Adm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. </a:t>
            </a:r>
            <a:r>
              <a:rPr lang="pt-BR" sz="24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Públ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. e os Servidores) deve(m), </a:t>
            </a:r>
            <a:r>
              <a:rPr lang="pt-BR" sz="2400" b="1" i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para além do foco no volume total de $$</a:t>
            </a:r>
            <a:r>
              <a:rPr lang="pt-BR" sz="24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a captar à sua administração, </a:t>
            </a:r>
            <a:r>
              <a:rPr lang="pt-BR" sz="2400" b="1" i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deve sopesar outras questões (riscos) tais como</a:t>
            </a:r>
            <a:r>
              <a:rPr lang="pt-BR" sz="24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:</a:t>
            </a:r>
          </a:p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b="1" dirty="0" smtClean="0">
              <a:solidFill>
                <a:srgbClr val="FFFFFF"/>
              </a:solidFill>
              <a:latin typeface="Tahoma" pitchFamily="32" charset="0"/>
              <a:cs typeface="Tahoma" pitchFamily="32" charset="0"/>
              <a:sym typeface="Wingdings" pitchFamily="2" charset="2"/>
            </a:endParaRPr>
          </a:p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(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a) </a:t>
            </a:r>
            <a:r>
              <a:rPr lang="pt-BR" sz="2400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custos de administração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de vários planos (com estruturas próprias ou consultorias terceirizadas de atuária, benefícios, sistemas </a:t>
            </a:r>
            <a:r>
              <a:rPr lang="pt-BR" sz="24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T.I.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, seguros...); </a:t>
            </a:r>
          </a:p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(b) devida </a:t>
            </a:r>
            <a:r>
              <a:rPr lang="pt-BR" sz="2400" b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segregação dos planos/reservas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(plano comum X </a:t>
            </a:r>
            <a:r>
              <a:rPr lang="pt-BR" sz="24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multiplano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com independência patrimonial), especialmente diante do risco de se enxergar futura e imprevista solidariedade;</a:t>
            </a:r>
          </a:p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(c) Dificuldades no </a:t>
            </a:r>
            <a:r>
              <a:rPr lang="pt-BR" sz="2400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asseguramento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de </a:t>
            </a:r>
            <a:r>
              <a:rPr lang="pt-BR" sz="2400" b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participação democrática (obrigatória pela CF !!!) dos servidores nos órgãos estatutários da EFPC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(CD, CF e mesmo de Comitês por Planos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);...</a:t>
            </a:r>
            <a:endParaRPr lang="pt-BR" sz="2400" dirty="0" smtClean="0">
              <a:solidFill>
                <a:srgbClr val="FFFFFF"/>
              </a:solidFill>
              <a:latin typeface="Tahoma" pitchFamily="32" charset="0"/>
              <a:cs typeface="Tahoma" pitchFamily="32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26" y="1071546"/>
            <a:ext cx="87868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(d) Dificuldades decorrentes de </a:t>
            </a:r>
            <a:r>
              <a:rPr lang="pt-BR" sz="2800" b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futura inadimplência</a:t>
            </a:r>
            <a:r>
              <a:rPr lang="pt-BR" sz="28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no repasse das contribuições (especialmente por se tratar de um Patrocinador de natureza pública, com prerrogativas exorbitantes das comuns)</a:t>
            </a:r>
          </a:p>
          <a:p>
            <a:pPr marL="514350" indent="-514350"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(e) </a:t>
            </a:r>
            <a:r>
              <a:rPr lang="pt-BR" sz="2800" b="1" i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Aquele que é, neste ambiente (RPC “governamentais” e mesmo RPPS) sempre um grande risco “de origem”: i</a:t>
            </a:r>
            <a:r>
              <a:rPr lang="pt-BR" sz="2800" b="1" i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ngerência política</a:t>
            </a:r>
            <a:r>
              <a:rPr lang="pt-BR" sz="2800" b="1" i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e </a:t>
            </a:r>
            <a:r>
              <a:rPr lang="pt-BR" sz="2800" b="1" i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desafetação de reservas</a:t>
            </a:r>
            <a:r>
              <a:rPr lang="pt-BR" sz="2800" b="1" i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  <a:sym typeface="Wingdings" pitchFamily="2" charset="2"/>
              </a:rPr>
              <a:t> de finalidade previdenciária</a:t>
            </a:r>
            <a:endParaRPr lang="pt-BR" sz="28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1285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I- RPC de Servidores Públicos na CF/88: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(I.1) </a:t>
            </a:r>
            <a:r>
              <a:rPr lang="pt-BR" sz="2800" b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contexto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de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(</a:t>
            </a:r>
            <a:r>
              <a:rPr lang="pt-BR" sz="2800" b="1" dirty="0" err="1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res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)surgimento 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(Reformas</a:t>
            </a:r>
            <a:r>
              <a:rPr lang="pt-BR" sz="28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)</a:t>
            </a:r>
            <a:endParaRPr lang="pt-BR" altLang="pt-BR" sz="2800" b="1" dirty="0">
              <a:solidFill>
                <a:srgbClr val="FFFFFF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214283" y="1428736"/>
            <a:ext cx="892971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700"/>
              </a:spcBef>
              <a:buClr>
                <a:srgbClr val="FFFFFF"/>
              </a:buClr>
              <a:buFont typeface="Tahoma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2400" b="1" dirty="0" smtClean="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</a:rPr>
              <a:t>Resultante Específica das </a:t>
            </a:r>
            <a:r>
              <a:rPr lang="pt-BR" altLang="pt-BR" sz="2400" b="1" dirty="0" smtClean="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</a:rPr>
              <a:t>Reformas </a:t>
            </a:r>
            <a:r>
              <a:rPr lang="pt-BR" altLang="pt-BR" sz="2400" b="1" dirty="0" smtClean="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</a:rPr>
              <a:t>(EC 20/98 e </a:t>
            </a:r>
            <a:r>
              <a:rPr lang="pt-BR" altLang="pt-BR" sz="2400" b="1" dirty="0" smtClean="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</a:rPr>
              <a:t>41/03: apenas “</a:t>
            </a:r>
            <a:r>
              <a:rPr lang="pt-BR" altLang="pt-BR" sz="2400" b="1" i="1" u="sng" dirty="0" smtClean="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</a:rPr>
              <a:t>Paramétricas</a:t>
            </a:r>
            <a:r>
              <a:rPr lang="pt-BR" altLang="pt-BR" sz="2400" b="1" dirty="0" smtClean="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</a:rPr>
              <a:t>”) </a:t>
            </a:r>
            <a:r>
              <a:rPr lang="pt-BR" altLang="pt-BR" sz="2400" b="1" dirty="0" smtClean="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</a:rPr>
              <a:t>para </a:t>
            </a:r>
            <a:r>
              <a:rPr lang="pt-BR" altLang="pt-BR" sz="2400" b="1" dirty="0" err="1" smtClean="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</a:rPr>
              <a:t>RPPS´</a:t>
            </a:r>
            <a:r>
              <a:rPr lang="pt-BR" altLang="pt-BR" sz="2400" b="1" dirty="0" smtClean="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</a:rPr>
              <a:t>s: </a:t>
            </a:r>
            <a:r>
              <a:rPr lang="pt-BR" altLang="pt-BR" sz="2400" b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aproximação</a:t>
            </a:r>
            <a:r>
              <a:rPr lang="pt-BR" altLang="pt-BR" sz="24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</a:t>
            </a:r>
            <a:r>
              <a:rPr lang="pt-BR" altLang="pt-BR" sz="2400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crescente </a:t>
            </a:r>
            <a:r>
              <a:rPr lang="pt-BR" altLang="pt-BR" sz="2400" b="1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com o </a:t>
            </a:r>
            <a:r>
              <a:rPr lang="pt-BR" altLang="pt-BR" sz="2400" b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RGPS </a:t>
            </a:r>
          </a:p>
          <a:p>
            <a:pPr>
              <a:spcBef>
                <a:spcPts val="700"/>
              </a:spcBef>
              <a:buClr>
                <a:srgbClr val="FFFFFF"/>
              </a:buClr>
              <a:buFont typeface="Tahoma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24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(</a:t>
            </a:r>
            <a:r>
              <a:rPr lang="pt-BR" altLang="pt-BR" sz="2400" dirty="0" err="1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obs</a:t>
            </a:r>
            <a:r>
              <a:rPr lang="pt-BR" altLang="pt-BR" sz="2400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: futura equalização...regime único</a:t>
            </a:r>
            <a:r>
              <a:rPr lang="pt-BR" altLang="pt-BR" sz="24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??? Hoje a divulgação oficial da Reforma/2017 fala em</a:t>
            </a:r>
            <a:r>
              <a:rPr lang="pt-BR" altLang="pt-BR" sz="2400" b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“convergência</a:t>
            </a:r>
            <a:r>
              <a:rPr lang="pt-BR" altLang="pt-BR" sz="2400" b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”</a:t>
            </a:r>
            <a:r>
              <a:rPr lang="pt-BR" altLang="pt-BR" sz="24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)</a:t>
            </a:r>
          </a:p>
          <a:p>
            <a:pPr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sz="2400" dirty="0">
              <a:solidFill>
                <a:srgbClr val="FFFFFF"/>
              </a:solidFill>
              <a:latin typeface="Tahoma" pitchFamily="34" charset="0"/>
              <a:ea typeface="Microsoft YaHei" pitchFamily="34" charset="-122"/>
              <a:cs typeface="Tahoma" pitchFamily="34" charset="0"/>
            </a:endParaRPr>
          </a:p>
          <a:p>
            <a:pPr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2400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- </a:t>
            </a:r>
            <a:r>
              <a:rPr lang="pt-BR" altLang="pt-BR" sz="24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Como </a:t>
            </a:r>
            <a:r>
              <a:rPr lang="pt-BR" altLang="pt-BR" sz="2400" b="1" u="sng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(1)</a:t>
            </a:r>
            <a:r>
              <a:rPr lang="pt-BR" altLang="pt-BR" sz="2400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a </a:t>
            </a:r>
            <a:r>
              <a:rPr lang="pt-BR" altLang="pt-BR" sz="24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maior (“única”) </a:t>
            </a:r>
            <a:r>
              <a:rPr lang="pt-BR" altLang="pt-BR" sz="2400" b="1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diferença</a:t>
            </a:r>
            <a:r>
              <a:rPr lang="pt-BR" altLang="pt-BR" sz="2400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</a:t>
            </a:r>
            <a:r>
              <a:rPr lang="pt-BR" altLang="pt-BR" sz="24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entre os regimes está </a:t>
            </a:r>
            <a:r>
              <a:rPr lang="pt-BR" altLang="pt-BR" sz="2400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no </a:t>
            </a:r>
            <a:r>
              <a:rPr lang="pt-BR" altLang="pt-BR" sz="2400" b="1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valor-limite de cobertura</a:t>
            </a:r>
            <a:r>
              <a:rPr lang="pt-BR" altLang="pt-BR" sz="2400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(R$ </a:t>
            </a:r>
            <a:r>
              <a:rPr lang="pt-BR" altLang="pt-BR" sz="24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~35 mil </a:t>
            </a:r>
            <a:r>
              <a:rPr lang="pt-BR" altLang="pt-BR" sz="2400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x R$ </a:t>
            </a:r>
            <a:r>
              <a:rPr lang="pt-BR" altLang="pt-BR" sz="24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5,5 mil) –</a:t>
            </a:r>
            <a:r>
              <a:rPr lang="pt-BR" altLang="pt-BR" sz="2400" b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e</a:t>
            </a:r>
            <a:r>
              <a:rPr lang="pt-BR" altLang="pt-BR" sz="24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</a:t>
            </a:r>
            <a:r>
              <a:rPr lang="pt-BR" altLang="pt-BR" sz="2400" b="1" u="sng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(2)</a:t>
            </a:r>
            <a:r>
              <a:rPr lang="pt-BR" altLang="pt-BR" sz="2400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como o RPPS já </a:t>
            </a:r>
            <a:r>
              <a:rPr lang="pt-BR" altLang="pt-BR" sz="2400" b="1" u="sng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não </a:t>
            </a:r>
            <a:r>
              <a:rPr lang="pt-BR" altLang="pt-BR" sz="2400" b="1" u="sng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mais</a:t>
            </a:r>
            <a:r>
              <a:rPr lang="pt-BR" altLang="pt-BR" sz="24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oferece </a:t>
            </a:r>
            <a:r>
              <a:rPr lang="pt-BR" altLang="pt-BR" sz="2400" b="1" u="sng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cobertura </a:t>
            </a:r>
            <a:r>
              <a:rPr lang="pt-BR" altLang="pt-BR" sz="2400" b="1" i="1" u="sng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integral</a:t>
            </a:r>
            <a:r>
              <a:rPr lang="pt-BR" altLang="pt-BR" sz="2400" b="1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</a:t>
            </a:r>
            <a:r>
              <a:rPr lang="pt-BR" altLang="pt-BR" sz="2400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(cálculo pela média de todos os “</a:t>
            </a:r>
            <a:r>
              <a:rPr lang="pt-BR" altLang="pt-BR" sz="2400" dirty="0" err="1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sal-contrib</a:t>
            </a:r>
            <a:r>
              <a:rPr lang="pt-BR" altLang="pt-BR" sz="24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”)–</a:t>
            </a:r>
            <a:r>
              <a:rPr lang="pt-BR" altLang="pt-BR" sz="2400" b="1" i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passa a ser introduzido no </a:t>
            </a:r>
            <a:r>
              <a:rPr lang="pt-BR" altLang="pt-BR" sz="2400" b="1" i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Brasil</a:t>
            </a:r>
            <a:r>
              <a:rPr lang="pt-BR" altLang="pt-BR" sz="2400" b="1" i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</a:t>
            </a:r>
            <a:r>
              <a:rPr lang="pt-BR" altLang="pt-BR" sz="2400" b="1" i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o modelo de previdência </a:t>
            </a:r>
            <a:r>
              <a:rPr lang="pt-BR" altLang="pt-BR" sz="2400" b="1" i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COMPLEMENTAR</a:t>
            </a:r>
            <a:r>
              <a:rPr lang="pt-BR" altLang="pt-BR" sz="2400" b="1" i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para servidores públ</a:t>
            </a:r>
            <a:r>
              <a:rPr lang="pt-BR" altLang="pt-BR" sz="2400" b="1" i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icos</a:t>
            </a:r>
            <a:endParaRPr lang="pt-BR" altLang="pt-BR" sz="2400" b="1" i="1" dirty="0">
              <a:solidFill>
                <a:srgbClr val="FFFFFF"/>
              </a:solidFill>
              <a:latin typeface="Tahoma" pitchFamily="34" charset="0"/>
              <a:ea typeface="Microsoft YaHei" pitchFamily="34" charset="-122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323850" y="333375"/>
            <a:ext cx="8569325" cy="6191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>
              <a:spcBef>
                <a:spcPts val="725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altLang="pt-BR" sz="2800" b="1" i="1" u="sng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Res</a:t>
            </a:r>
            <a:r>
              <a:rPr lang="pt-BR" altLang="pt-BR" sz="2800" b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surgimento do tema (RPC Servidores): de novo a Reforma...</a:t>
            </a:r>
          </a:p>
          <a:p>
            <a:pPr marL="342900" indent="-341313">
              <a:spcBef>
                <a:spcPts val="725"/>
              </a:spcBef>
              <a:buFont typeface="Arial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altLang="pt-BR" sz="22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*CF: previsão </a:t>
            </a:r>
            <a:r>
              <a:rPr lang="pt-BR" altLang="pt-BR" sz="2200" dirty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de RPC/servidores </a:t>
            </a:r>
            <a:r>
              <a:rPr lang="pt-BR" altLang="pt-BR" sz="22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públicos </a:t>
            </a:r>
            <a:r>
              <a:rPr lang="pt-BR" altLang="pt-BR" sz="2200" b="1" u="sng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hoje</a:t>
            </a:r>
            <a:r>
              <a:rPr lang="pt-BR" altLang="pt-BR" sz="22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</a:t>
            </a:r>
            <a:r>
              <a:rPr lang="pt-BR" altLang="pt-BR" sz="2200" b="1" u="sng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FACULTATIVA</a:t>
            </a:r>
            <a:r>
              <a:rPr lang="pt-BR" altLang="pt-BR" sz="2200" b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</a:t>
            </a:r>
            <a:r>
              <a:rPr lang="pt-BR" altLang="pt-BR" sz="22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(40, §§ 14 a 16), </a:t>
            </a:r>
            <a:r>
              <a:rPr lang="pt-BR" altLang="pt-BR" sz="22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ainda </a:t>
            </a:r>
            <a:r>
              <a:rPr lang="pt-BR" altLang="pt-BR" sz="22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em tímida fase </a:t>
            </a:r>
            <a:r>
              <a:rPr lang="pt-BR" altLang="pt-BR" sz="22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de implantação (</a:t>
            </a:r>
            <a:r>
              <a:rPr lang="pt-BR" altLang="pt-BR" sz="22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U+SP/RJ/ES/MG/BA/RS/SC</a:t>
            </a:r>
            <a:r>
              <a:rPr lang="pt-BR" altLang="pt-BR" sz="22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...), </a:t>
            </a:r>
            <a:r>
              <a:rPr lang="pt-BR" altLang="pt-BR" sz="2200" b="1" u="sng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mas já estando prevista a OBRIGATORIEDADE do Modelo na atual </a:t>
            </a:r>
            <a:r>
              <a:rPr lang="pt-BR" altLang="pt-BR" sz="2200" b="1" u="sng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Reforma de 2017, PEC 187-A (...)</a:t>
            </a:r>
          </a:p>
          <a:p>
            <a:pPr marL="342900" indent="-341313">
              <a:spcBef>
                <a:spcPts val="725"/>
              </a:spcBef>
              <a:buFont typeface="Arial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altLang="pt-BR" sz="2200" dirty="0" smtClean="0">
              <a:solidFill>
                <a:srgbClr val="FFFFFF"/>
              </a:solidFill>
              <a:latin typeface="Tahoma" pitchFamily="34" charset="0"/>
              <a:ea typeface="Microsoft YaHei" pitchFamily="34" charset="-122"/>
              <a:cs typeface="Tahoma" pitchFamily="34" charset="0"/>
            </a:endParaRPr>
          </a:p>
          <a:p>
            <a:pPr marL="342900" indent="-341313">
              <a:spcBef>
                <a:spcPts val="725"/>
              </a:spcBef>
              <a:buFont typeface="Arial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altLang="pt-BR" sz="22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...de qualquer forma, </a:t>
            </a:r>
            <a:r>
              <a:rPr lang="pt-BR" altLang="pt-BR" sz="2200" b="1" u="sng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alternativa</a:t>
            </a:r>
            <a:r>
              <a:rPr lang="pt-BR" altLang="pt-BR" sz="22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mente,  se o caminho for a </a:t>
            </a:r>
            <a:r>
              <a:rPr lang="pt-BR" altLang="pt-BR" sz="2200" b="1" u="sng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“</a:t>
            </a:r>
            <a:r>
              <a:rPr lang="pt-BR" altLang="pt-BR" sz="2200" b="1" u="sng" dirty="0" err="1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`</a:t>
            </a:r>
            <a:r>
              <a:rPr lang="pt-BR" altLang="pt-BR" sz="2200" b="1" u="sng" dirty="0" err="1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Reforma</a:t>
            </a:r>
            <a:r>
              <a:rPr lang="pt-BR" altLang="pt-BR" sz="2200" b="1" u="sng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´ infraconstitucional”</a:t>
            </a:r>
            <a:r>
              <a:rPr lang="pt-BR" altLang="pt-BR" sz="22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(dificuldades do atual contexto político, extremamente conturbado), pode/deve haver </a:t>
            </a:r>
            <a:r>
              <a:rPr lang="pt-BR" altLang="pt-BR" sz="2200" i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estímulo/desestímulo ou condicionamento mesmo</a:t>
            </a:r>
            <a:r>
              <a:rPr lang="pt-BR" altLang="pt-BR" sz="22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, no contexto de </a:t>
            </a:r>
            <a:r>
              <a:rPr lang="pt-BR" altLang="pt-BR" sz="2200" b="1" u="sng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negociação da situação fiscal de E/M</a:t>
            </a:r>
            <a:r>
              <a:rPr lang="pt-BR" altLang="pt-BR" sz="2200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), à adoção de RPC</a:t>
            </a:r>
            <a:r>
              <a:rPr lang="pt-BR" altLang="pt-BR" sz="2200" b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 (</a:t>
            </a:r>
            <a:r>
              <a:rPr lang="pt-BR" altLang="pt-BR" sz="2200" b="1" u="sng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INDUÇÃO ao Modelo)</a:t>
            </a:r>
          </a:p>
          <a:p>
            <a:pPr marL="342900" indent="-341313">
              <a:spcBef>
                <a:spcPts val="725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BR" altLang="pt-BR" sz="2200" b="1" u="sng" dirty="0" smtClean="0">
              <a:solidFill>
                <a:srgbClr val="FFFFFF"/>
              </a:solidFill>
              <a:latin typeface="Tahoma" pitchFamily="34" charset="0"/>
              <a:ea typeface="Microsoft YaHei" pitchFamily="34" charset="-122"/>
              <a:cs typeface="Tahoma" pitchFamily="34" charset="0"/>
            </a:endParaRPr>
          </a:p>
          <a:p>
            <a:pPr marL="342900" indent="-341313">
              <a:spcBef>
                <a:spcPts val="725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altLang="pt-BR" sz="2200" b="1" u="sng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=&gt;</a:t>
            </a:r>
            <a:r>
              <a:rPr lang="pt-BR" altLang="pt-BR" sz="2200" b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 Conclusão: Irreversibilidade </a:t>
            </a:r>
            <a:r>
              <a:rPr lang="pt-BR" altLang="pt-BR" sz="2200" b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de RPC a </a:t>
            </a:r>
            <a:r>
              <a:rPr lang="pt-BR" altLang="pt-BR" sz="2200" b="1" dirty="0" smtClean="0">
                <a:solidFill>
                  <a:srgbClr val="FFFFFF"/>
                </a:solidFill>
                <a:latin typeface="Tahoma" pitchFamily="34" charset="0"/>
                <a:ea typeface="Microsoft YaHei" pitchFamily="34" charset="-122"/>
                <a:cs typeface="Tahoma" pitchFamily="34" charset="0"/>
              </a:rPr>
              <a:t>servidores (?)</a:t>
            </a:r>
            <a:endParaRPr lang="pt-BR" altLang="pt-BR" sz="2200" b="1" u="sng" dirty="0">
              <a:solidFill>
                <a:srgbClr val="FFFFFF"/>
              </a:solidFill>
              <a:latin typeface="Tahoma" pitchFamily="34" charset="0"/>
              <a:ea typeface="Microsoft YaHei" pitchFamily="34" charset="-122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14287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0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I- </a:t>
            </a:r>
            <a:r>
              <a:rPr lang="pt-BR" sz="30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RPC de Servidores Públicos na CF/88: </a:t>
            </a:r>
            <a:r>
              <a:rPr lang="pt-BR" sz="30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(</a:t>
            </a:r>
            <a:r>
              <a:rPr lang="pt-BR" sz="30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I.2) como está hoje previsto (Facultatividade)</a:t>
            </a:r>
            <a:endParaRPr lang="pt-BR" sz="3000" b="1" dirty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285750" y="2214563"/>
            <a:ext cx="8569325" cy="3929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457200" indent="-455613" algn="just">
              <a:buClrTx/>
              <a:buFontTx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pt-BR" sz="2400" b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- </a:t>
            </a:r>
            <a:r>
              <a:rPr lang="pt-BR" sz="2400" b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Como é hoje: CF, </a:t>
            </a:r>
            <a:r>
              <a:rPr lang="pt-BR" sz="2400" b="1" u="sng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art. 40, §§ 14, 15 e 16</a:t>
            </a:r>
            <a:r>
              <a:rPr lang="pt-BR" sz="2400" b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:</a:t>
            </a:r>
          </a:p>
          <a:p>
            <a:pPr marL="457200" indent="-455613" algn="just">
              <a:buClrTx/>
              <a:buFontTx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pt-BR" sz="2400" dirty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marL="457200" indent="-455613" algn="just">
              <a:buClrTx/>
              <a:buFontTx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pt-BR" sz="2400" b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§ 14.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A União, os Estados, o Distrito Federal e os Municípios, </a:t>
            </a:r>
            <a:r>
              <a:rPr lang="pt-BR" sz="3200" b="1" u="sng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desde que</a:t>
            </a:r>
            <a:r>
              <a:rPr lang="pt-BR" sz="2400" b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instituam </a:t>
            </a:r>
            <a:r>
              <a:rPr lang="pt-BR" sz="3200" b="1" i="1" u="sng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regime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de previdência </a:t>
            </a:r>
            <a:r>
              <a:rPr lang="pt-BR" sz="3200" b="1" u="sng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complementar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para os seus respectivos servidores titulares de cargo efetivo, </a:t>
            </a:r>
            <a:r>
              <a:rPr lang="pt-BR" sz="3200" b="1" i="1" u="sng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poderão</a:t>
            </a:r>
            <a:r>
              <a:rPr lang="pt-BR" sz="2400" b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fixar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, para o valor das aposentadorias e pensões a serem concedidas pelo regime de que trata este artigo, o limite máximo estabelecido para os benefícios do regime geral de previdência social de que trata o art. 201.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285720" y="357166"/>
            <a:ext cx="8569325" cy="57864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§ 15. 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O regime de previdência complementar de que trata o § 14 será instituído por </a:t>
            </a:r>
            <a:r>
              <a:rPr lang="pt-BR" sz="2400" b="1" i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lei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de iniciativa do respectivo Poder Executivo, </a:t>
            </a:r>
            <a:r>
              <a:rPr lang="pt-BR" sz="2400" i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observado o disposto no </a:t>
            </a:r>
            <a:r>
              <a:rPr lang="pt-BR" sz="2400" b="1" i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art. 202 e seus parágrafos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, no que couber, por intermédio de </a:t>
            </a:r>
            <a:r>
              <a:rPr lang="pt-BR" sz="2400" b="1" i="1" u="sng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entidades </a:t>
            </a:r>
            <a:r>
              <a:rPr lang="pt-BR" sz="3200" b="1" i="1" u="sng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fechadas</a:t>
            </a:r>
            <a:r>
              <a:rPr lang="pt-BR" sz="2400" i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de previdência complementar, </a:t>
            </a:r>
            <a:r>
              <a:rPr lang="pt-BR" sz="3200" i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de </a:t>
            </a:r>
            <a:r>
              <a:rPr lang="pt-BR" sz="3200" b="1" i="1" u="sng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natureza pública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, que oferecerão aos respectivos participantes </a:t>
            </a:r>
            <a:r>
              <a:rPr lang="pt-BR" sz="2400" i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planos de benefícios somente na modalidade de </a:t>
            </a:r>
            <a:r>
              <a:rPr lang="pt-BR" sz="2400" i="1" u="sng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contribuição definida</a:t>
            </a:r>
            <a:r>
              <a:rPr lang="pt-BR" sz="2400" i="1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.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i="1" u="sng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§ 16.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Somente mediante sua prévia e expressa opção, o disposto nos  §§ 14 e 15 poderá ser aplicado ao servidor que tiver </a:t>
            </a:r>
            <a:r>
              <a:rPr lang="pt-BR" sz="2400" i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ingressado no serviço público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</a:t>
            </a:r>
            <a:r>
              <a:rPr lang="pt-BR" sz="2400" i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até a data da publicação do ato de instituição do correspondente regime de previdência complementar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.</a:t>
            </a: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i="1" u="sng" dirty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dirty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500034" y="214290"/>
            <a:ext cx="8229600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514350" indent="-512763">
              <a:spcBef>
                <a:spcPts val="800"/>
              </a:spcBef>
              <a:buClrTx/>
              <a:buFontTx/>
              <a:buNone/>
              <a:tabLst>
                <a:tab pos="514350" algn="l"/>
                <a:tab pos="1428750" algn="l"/>
                <a:tab pos="2343150" algn="l"/>
                <a:tab pos="3257550" algn="l"/>
                <a:tab pos="4171950" algn="l"/>
                <a:tab pos="5086350" algn="l"/>
                <a:tab pos="6000750" algn="l"/>
                <a:tab pos="6915150" algn="l"/>
                <a:tab pos="7829550" algn="l"/>
                <a:tab pos="8743950" algn="l"/>
                <a:tab pos="9658350" algn="l"/>
                <a:tab pos="10572750" algn="l"/>
              </a:tabLst>
            </a:pPr>
            <a:r>
              <a:rPr lang="pt-BR" sz="32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Entidade </a:t>
            </a:r>
            <a:r>
              <a:rPr lang="pt-BR" sz="3200" b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Fechada (EFPC)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214282" y="1285860"/>
            <a:ext cx="8569325" cy="5143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0" lvl="2" indent="0" algn="just">
              <a:spcBef>
                <a:spcPts val="650"/>
              </a:spcBef>
              <a:buClr>
                <a:srgbClr val="FFFFFF"/>
              </a:buClr>
              <a:buFont typeface="Calibri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1" dirty="0">
                <a:solidFill>
                  <a:srgbClr val="FFFFFF"/>
                </a:solidFill>
                <a:latin typeface="Calibri" pitchFamily="32" charset="0"/>
              </a:rPr>
              <a:t>Opção expressa</a:t>
            </a:r>
            <a:r>
              <a:rPr lang="pt-BR" sz="2600" dirty="0">
                <a:solidFill>
                  <a:srgbClr val="FFFFFF"/>
                </a:solidFill>
                <a:latin typeface="Calibri" pitchFamily="32" charset="0"/>
              </a:rPr>
              <a:t> da </a:t>
            </a:r>
            <a:r>
              <a:rPr lang="pt-BR" sz="2600" b="1" dirty="0">
                <a:solidFill>
                  <a:srgbClr val="FFFFFF"/>
                </a:solidFill>
                <a:latin typeface="Calibri" pitchFamily="32" charset="0"/>
              </a:rPr>
              <a:t>Constituição</a:t>
            </a:r>
            <a:r>
              <a:rPr lang="pt-BR" sz="2600" dirty="0">
                <a:solidFill>
                  <a:srgbClr val="FFFFFF"/>
                </a:solidFill>
                <a:latin typeface="Calibri" pitchFamily="32" charset="0"/>
              </a:rPr>
              <a:t> pelas </a:t>
            </a:r>
            <a:r>
              <a:rPr lang="pt-BR" sz="2600" b="1" u="sng" dirty="0">
                <a:solidFill>
                  <a:srgbClr val="FFFFFF"/>
                </a:solidFill>
                <a:latin typeface="Calibri" pitchFamily="32" charset="0"/>
              </a:rPr>
              <a:t>EFPC</a:t>
            </a:r>
            <a:r>
              <a:rPr lang="pt-BR" sz="2600" dirty="0">
                <a:solidFill>
                  <a:srgbClr val="FFFFFF"/>
                </a:solidFill>
                <a:latin typeface="Calibri" pitchFamily="32" charset="0"/>
              </a:rPr>
              <a:t> (Fundos de Pensão brasileiros):  40, § 15 </a:t>
            </a:r>
            <a:r>
              <a:rPr lang="pt-BR" sz="3200" b="1" u="sng" dirty="0">
                <a:solidFill>
                  <a:srgbClr val="FFFFFF"/>
                </a:solidFill>
                <a:latin typeface="Calibri" pitchFamily="32" charset="0"/>
              </a:rPr>
              <a:t>e 202, §§ 3º a 6º</a:t>
            </a:r>
            <a:r>
              <a:rPr lang="pt-BR" sz="2600" dirty="0">
                <a:solidFill>
                  <a:srgbClr val="FFFFFF"/>
                </a:solidFill>
                <a:latin typeface="Calibri" pitchFamily="32" charset="0"/>
              </a:rPr>
              <a:t> </a:t>
            </a:r>
          </a:p>
          <a:p>
            <a:pPr marL="0" lvl="2" indent="0" algn="just">
              <a:spcBef>
                <a:spcPts val="6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dirty="0">
                <a:solidFill>
                  <a:srgbClr val="FFFFFF"/>
                </a:solidFill>
                <a:latin typeface="Calibri" pitchFamily="32" charset="0"/>
              </a:rPr>
              <a:t>	. Personalidade jurídica de direito privado</a:t>
            </a:r>
          </a:p>
          <a:p>
            <a:pPr marL="0" lvl="2" indent="0" algn="just">
              <a:spcBef>
                <a:spcPts val="6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dirty="0">
                <a:solidFill>
                  <a:srgbClr val="FFFFFF"/>
                </a:solidFill>
                <a:latin typeface="Calibri" pitchFamily="32" charset="0"/>
              </a:rPr>
              <a:t>(Conselhos estatutários -CD/CF- com participação dos </a:t>
            </a:r>
            <a:r>
              <a:rPr lang="pt-BR" sz="2600" dirty="0" smtClean="0">
                <a:solidFill>
                  <a:srgbClr val="FFFFFF"/>
                </a:solidFill>
                <a:latin typeface="Calibri" pitchFamily="32" charset="0"/>
              </a:rPr>
              <a:t>participantes/“segurados”)</a:t>
            </a:r>
            <a:endParaRPr lang="pt-BR" sz="2600" dirty="0">
              <a:solidFill>
                <a:srgbClr val="FFFFFF"/>
              </a:solidFill>
              <a:latin typeface="Calibri" pitchFamily="32" charset="0"/>
            </a:endParaRPr>
          </a:p>
          <a:p>
            <a:pPr marL="0" lvl="2" indent="0" algn="just">
              <a:spcBef>
                <a:spcPts val="6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dirty="0">
                <a:solidFill>
                  <a:srgbClr val="FFFFFF"/>
                </a:solidFill>
                <a:latin typeface="Calibri" pitchFamily="32" charset="0"/>
              </a:rPr>
              <a:t>	. </a:t>
            </a:r>
            <a:r>
              <a:rPr lang="pt-BR" sz="2600" dirty="0" smtClean="0">
                <a:solidFill>
                  <a:srgbClr val="FFFFFF"/>
                </a:solidFill>
                <a:latin typeface="Calibri" pitchFamily="32" charset="0"/>
              </a:rPr>
              <a:t>***</a:t>
            </a:r>
            <a:r>
              <a:rPr lang="pt-BR" sz="2600" b="1" dirty="0" smtClean="0">
                <a:solidFill>
                  <a:srgbClr val="FFFFFF"/>
                </a:solidFill>
                <a:latin typeface="Calibri" pitchFamily="32" charset="0"/>
              </a:rPr>
              <a:t>Sem </a:t>
            </a:r>
            <a:r>
              <a:rPr lang="pt-BR" sz="2600" b="1" dirty="0">
                <a:solidFill>
                  <a:srgbClr val="FFFFFF"/>
                </a:solidFill>
                <a:latin typeface="Calibri" pitchFamily="32" charset="0"/>
              </a:rPr>
              <a:t>fins lucrativos </a:t>
            </a:r>
            <a:r>
              <a:rPr lang="pt-BR" sz="2600" b="1" dirty="0" smtClean="0">
                <a:solidFill>
                  <a:srgbClr val="FFFFFF"/>
                </a:solidFill>
                <a:latin typeface="Calibri" pitchFamily="32" charset="0"/>
              </a:rPr>
              <a:t>(principal =/= das </a:t>
            </a:r>
            <a:r>
              <a:rPr lang="pt-BR" sz="2600" b="1" dirty="0" err="1" smtClean="0">
                <a:solidFill>
                  <a:srgbClr val="FFFFFF"/>
                </a:solidFill>
                <a:latin typeface="Calibri" pitchFamily="32" charset="0"/>
              </a:rPr>
              <a:t>EAPCs</a:t>
            </a:r>
            <a:r>
              <a:rPr lang="pt-BR" sz="2600" b="1" dirty="0" smtClean="0">
                <a:solidFill>
                  <a:srgbClr val="FFFFFF"/>
                </a:solidFill>
                <a:latin typeface="Calibri" pitchFamily="32" charset="0"/>
              </a:rPr>
              <a:t>)</a:t>
            </a:r>
            <a:endParaRPr lang="pt-BR" sz="2600" b="1" dirty="0">
              <a:solidFill>
                <a:srgbClr val="FFFFFF"/>
              </a:solidFill>
              <a:latin typeface="Calibri" pitchFamily="32" charset="0"/>
            </a:endParaRPr>
          </a:p>
          <a:p>
            <a:pPr marL="0" lvl="2" indent="0" algn="just">
              <a:spcBef>
                <a:spcPts val="6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dirty="0">
                <a:solidFill>
                  <a:srgbClr val="FFFFFF"/>
                </a:solidFill>
                <a:latin typeface="Calibri" pitchFamily="32" charset="0"/>
              </a:rPr>
              <a:t>	. </a:t>
            </a:r>
            <a:r>
              <a:rPr lang="pt-BR" sz="2600" i="1" dirty="0">
                <a:solidFill>
                  <a:srgbClr val="FFFFFF"/>
                </a:solidFill>
                <a:latin typeface="Calibri" pitchFamily="32" charset="0"/>
              </a:rPr>
              <a:t>Fundações</a:t>
            </a:r>
            <a:r>
              <a:rPr lang="pt-BR" sz="2600" dirty="0">
                <a:solidFill>
                  <a:srgbClr val="FFFFFF"/>
                </a:solidFill>
                <a:latin typeface="Calibri" pitchFamily="32" charset="0"/>
              </a:rPr>
              <a:t> (EAPC = S/A)</a:t>
            </a:r>
          </a:p>
          <a:p>
            <a:pPr marL="0" lvl="2" indent="0" algn="just">
              <a:spcBef>
                <a:spcPts val="6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dirty="0">
                <a:solidFill>
                  <a:srgbClr val="FFFFFF"/>
                </a:solidFill>
                <a:latin typeface="Calibri" pitchFamily="32" charset="0"/>
              </a:rPr>
              <a:t>	. Objeto exclusivo: </a:t>
            </a:r>
            <a:r>
              <a:rPr lang="pt-BR" sz="2600" dirty="0" err="1">
                <a:solidFill>
                  <a:srgbClr val="FFFFFF"/>
                </a:solidFill>
                <a:latin typeface="Calibri" pitchFamily="32" charset="0"/>
              </a:rPr>
              <a:t>adm</a:t>
            </a:r>
            <a:r>
              <a:rPr lang="pt-BR" sz="2600" dirty="0">
                <a:solidFill>
                  <a:srgbClr val="FFFFFF"/>
                </a:solidFill>
                <a:latin typeface="Calibri" pitchFamily="32" charset="0"/>
              </a:rPr>
              <a:t>. planos de benefícios prev.</a:t>
            </a:r>
          </a:p>
          <a:p>
            <a:pPr marL="0" lvl="2" indent="0" algn="just">
              <a:spcBef>
                <a:spcPts val="6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dirty="0">
                <a:solidFill>
                  <a:srgbClr val="FFFFFF"/>
                </a:solidFill>
                <a:latin typeface="Calibri" pitchFamily="32" charset="0"/>
              </a:rPr>
              <a:t>	. Acesso restrito (“fechado</a:t>
            </a:r>
            <a:r>
              <a:rPr lang="pt-BR" sz="2600" dirty="0" smtClean="0">
                <a:solidFill>
                  <a:srgbClr val="FFFFFF"/>
                </a:solidFill>
                <a:latin typeface="Calibri" pitchFamily="32" charset="0"/>
              </a:rPr>
              <a:t>”) a um grupo de trabalhadores ou associados</a:t>
            </a:r>
            <a:endParaRPr lang="pt-BR" sz="2600" dirty="0">
              <a:solidFill>
                <a:srgbClr val="FFFFFF"/>
              </a:solidFill>
              <a:latin typeface="Calibri" pitchFamily="32" charset="0"/>
            </a:endParaRPr>
          </a:p>
          <a:p>
            <a:pPr marL="0" lvl="2" indent="0" algn="just">
              <a:spcBef>
                <a:spcPts val="6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dirty="0">
                <a:solidFill>
                  <a:srgbClr val="FFFFFF"/>
                </a:solidFill>
                <a:latin typeface="Calibri" pitchFamily="32" charset="0"/>
              </a:rPr>
              <a:t>	. </a:t>
            </a:r>
            <a:r>
              <a:rPr lang="pt-BR" sz="2600" dirty="0" err="1" smtClean="0">
                <a:solidFill>
                  <a:srgbClr val="FFFFFF"/>
                </a:solidFill>
                <a:latin typeface="Calibri" pitchFamily="32" charset="0"/>
              </a:rPr>
              <a:t>MFaz</a:t>
            </a:r>
            <a:r>
              <a:rPr lang="pt-BR" sz="2600" dirty="0" smtClean="0">
                <a:solidFill>
                  <a:srgbClr val="FFFFFF"/>
                </a:solidFill>
                <a:latin typeface="Calibri" pitchFamily="32" charset="0"/>
              </a:rPr>
              <a:t> </a:t>
            </a:r>
            <a:r>
              <a:rPr lang="pt-BR" sz="2600" dirty="0">
                <a:solidFill>
                  <a:srgbClr val="FFFFFF"/>
                </a:solidFill>
                <a:latin typeface="Calibri" pitchFamily="32" charset="0"/>
              </a:rPr>
              <a:t>regula (CNPC) e supervisiona (PREVIC)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500034" y="214290"/>
            <a:ext cx="8229600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514350" indent="-512763">
              <a:spcBef>
                <a:spcPts val="800"/>
              </a:spcBef>
              <a:buClrTx/>
              <a:buFontTx/>
              <a:buNone/>
              <a:tabLst>
                <a:tab pos="514350" algn="l"/>
                <a:tab pos="1428750" algn="l"/>
                <a:tab pos="2343150" algn="l"/>
                <a:tab pos="3257550" algn="l"/>
                <a:tab pos="4171950" algn="l"/>
                <a:tab pos="5086350" algn="l"/>
                <a:tab pos="6000750" algn="l"/>
                <a:tab pos="6915150" algn="l"/>
                <a:tab pos="7829550" algn="l"/>
                <a:tab pos="8743950" algn="l"/>
                <a:tab pos="9658350" algn="l"/>
                <a:tab pos="10572750" algn="l"/>
              </a:tabLst>
            </a:pPr>
            <a:r>
              <a:rPr lang="pt-BR" sz="32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OBS: </a:t>
            </a:r>
            <a:r>
              <a:rPr lang="pt-BR" sz="3200" b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“Natureza pública”</a:t>
            </a:r>
            <a:r>
              <a:rPr lang="pt-BR" sz="32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da EFPC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85720" y="1285860"/>
            <a:ext cx="8569325" cy="5572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just"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dirty="0">
                <a:solidFill>
                  <a:srgbClr val="FFFFFF"/>
                </a:solidFill>
                <a:latin typeface="Calibri" pitchFamily="32" charset="0"/>
              </a:rPr>
              <a:t> Ponto </a:t>
            </a:r>
            <a:r>
              <a:rPr lang="pt-BR" sz="2800" b="1" dirty="0">
                <a:solidFill>
                  <a:srgbClr val="FFFFFF"/>
                </a:solidFill>
                <a:latin typeface="Calibri" pitchFamily="32" charset="0"/>
              </a:rPr>
              <a:t>polêmico</a:t>
            </a:r>
            <a:r>
              <a:rPr lang="pt-BR" sz="2800" dirty="0">
                <a:solidFill>
                  <a:srgbClr val="FFFFFF"/>
                </a:solidFill>
                <a:latin typeface="Calibri" pitchFamily="32" charset="0"/>
              </a:rPr>
              <a:t>:  o que é uma </a:t>
            </a:r>
            <a:r>
              <a:rPr lang="pt-BR" sz="2800" b="1" dirty="0">
                <a:solidFill>
                  <a:srgbClr val="FFFFFF"/>
                </a:solidFill>
                <a:latin typeface="Calibri" pitchFamily="32" charset="0"/>
              </a:rPr>
              <a:t>entidade </a:t>
            </a:r>
            <a:r>
              <a:rPr lang="pt-BR" sz="2800" b="1" i="1" u="sng" dirty="0">
                <a:solidFill>
                  <a:srgbClr val="FFFFFF"/>
                </a:solidFill>
                <a:latin typeface="Calibri" pitchFamily="32" charset="0"/>
              </a:rPr>
              <a:t>privada</a:t>
            </a:r>
            <a:r>
              <a:rPr lang="pt-BR" sz="2800" dirty="0">
                <a:solidFill>
                  <a:srgbClr val="FFFFFF"/>
                </a:solidFill>
                <a:latin typeface="Calibri" pitchFamily="32" charset="0"/>
              </a:rPr>
              <a:t> de previdência </a:t>
            </a:r>
            <a:r>
              <a:rPr lang="pt-BR" sz="2800" b="1" dirty="0">
                <a:solidFill>
                  <a:srgbClr val="FFFFFF"/>
                </a:solidFill>
                <a:latin typeface="Calibri" pitchFamily="32" charset="0"/>
              </a:rPr>
              <a:t>“</a:t>
            </a:r>
            <a:r>
              <a:rPr lang="pt-BR" sz="2800" b="1" i="1" dirty="0">
                <a:solidFill>
                  <a:srgbClr val="FFFFFF"/>
                </a:solidFill>
                <a:latin typeface="Calibri" pitchFamily="32" charset="0"/>
              </a:rPr>
              <a:t>de natureza </a:t>
            </a:r>
            <a:r>
              <a:rPr lang="pt-BR" sz="2800" b="1" i="1" u="sng" dirty="0">
                <a:solidFill>
                  <a:srgbClr val="FFFFFF"/>
                </a:solidFill>
                <a:latin typeface="Calibri" pitchFamily="32" charset="0"/>
              </a:rPr>
              <a:t>pública</a:t>
            </a:r>
            <a:r>
              <a:rPr lang="pt-BR" sz="2800" b="1" dirty="0" smtClean="0">
                <a:solidFill>
                  <a:srgbClr val="FFFFFF"/>
                </a:solidFill>
                <a:latin typeface="Calibri" pitchFamily="32" charset="0"/>
              </a:rPr>
              <a:t>”?!?</a:t>
            </a:r>
          </a:p>
          <a:p>
            <a:pPr algn="just"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 smtClean="0">
                <a:solidFill>
                  <a:srgbClr val="FFFFFF"/>
                </a:solidFill>
                <a:latin typeface="Calibri" pitchFamily="32" charset="0"/>
              </a:rPr>
              <a:t> Contexto: “concessão política” para “destravar” a aprovação (resistência dos servidores, justamente pelo receio de “entrega” ao “mercado financeiro”</a:t>
            </a:r>
            <a:endParaRPr lang="pt-BR" sz="2800" b="1" dirty="0">
              <a:solidFill>
                <a:srgbClr val="FFFFFF"/>
              </a:solidFill>
              <a:latin typeface="Calibri" pitchFamily="32" charset="0"/>
            </a:endParaRPr>
          </a:p>
          <a:p>
            <a:pPr algn="just">
              <a:spcBef>
                <a:spcPts val="700"/>
              </a:spcBef>
              <a:buClr>
                <a:srgbClr val="FFFFFF"/>
              </a:buClr>
              <a:buFont typeface="Calibri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dirty="0">
                <a:solidFill>
                  <a:srgbClr val="FFFFFF"/>
                </a:solidFill>
                <a:latin typeface="Calibri" pitchFamily="32" charset="0"/>
              </a:rPr>
              <a:t> Necessidade de superar essa </a:t>
            </a:r>
            <a:r>
              <a:rPr lang="pt-BR" sz="2800" b="1" i="1" u="sng" dirty="0">
                <a:solidFill>
                  <a:srgbClr val="FFFFFF"/>
                </a:solidFill>
                <a:latin typeface="Calibri" pitchFamily="32" charset="0"/>
              </a:rPr>
              <a:t>aparente contradição</a:t>
            </a:r>
            <a:r>
              <a:rPr lang="pt-BR" sz="2800" u="sng" dirty="0">
                <a:solidFill>
                  <a:srgbClr val="FFFFFF"/>
                </a:solidFill>
                <a:latin typeface="Calibri" pitchFamily="32" charset="0"/>
              </a:rPr>
              <a:t> constitucional</a:t>
            </a:r>
            <a:r>
              <a:rPr lang="pt-BR" sz="2800" dirty="0">
                <a:solidFill>
                  <a:srgbClr val="FFFFFF"/>
                </a:solidFill>
                <a:latin typeface="Calibri" pitchFamily="32" charset="0"/>
              </a:rPr>
              <a:t>:</a:t>
            </a:r>
          </a:p>
          <a:p>
            <a:pPr algn="just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dirty="0">
                <a:solidFill>
                  <a:srgbClr val="FFFFFF"/>
                </a:solidFill>
                <a:latin typeface="Calibri" pitchFamily="32" charset="0"/>
              </a:rPr>
              <a:t>. </a:t>
            </a:r>
            <a:r>
              <a:rPr lang="pt-BR" sz="2800" u="sng" dirty="0" err="1">
                <a:solidFill>
                  <a:srgbClr val="FFFFFF"/>
                </a:solidFill>
                <a:latin typeface="Calibri" pitchFamily="32" charset="0"/>
              </a:rPr>
              <a:t>Atecnia</a:t>
            </a:r>
            <a:r>
              <a:rPr lang="pt-BR" sz="2800" dirty="0">
                <a:solidFill>
                  <a:srgbClr val="FFFFFF"/>
                </a:solidFill>
                <a:latin typeface="Calibri" pitchFamily="32" charset="0"/>
              </a:rPr>
              <a:t> do legislador </a:t>
            </a:r>
            <a:r>
              <a:rPr lang="pt-BR" sz="2800" u="sng" dirty="0">
                <a:solidFill>
                  <a:srgbClr val="FFFFFF"/>
                </a:solidFill>
                <a:latin typeface="Calibri" pitchFamily="32" charset="0"/>
              </a:rPr>
              <a:t>constituinte</a:t>
            </a:r>
            <a:r>
              <a:rPr lang="pt-BR" sz="2800" dirty="0">
                <a:solidFill>
                  <a:srgbClr val="FFFFFF"/>
                </a:solidFill>
                <a:latin typeface="Calibri" pitchFamily="32" charset="0"/>
              </a:rPr>
              <a:t>;</a:t>
            </a:r>
          </a:p>
          <a:p>
            <a:pPr algn="just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dirty="0">
                <a:solidFill>
                  <a:srgbClr val="FFFFFF"/>
                </a:solidFill>
                <a:latin typeface="Calibri" pitchFamily="32" charset="0"/>
              </a:rPr>
              <a:t>. Interpretação </a:t>
            </a:r>
            <a:r>
              <a:rPr lang="pt-BR" sz="2800" u="sng" dirty="0">
                <a:solidFill>
                  <a:srgbClr val="FFFFFF"/>
                </a:solidFill>
                <a:latin typeface="Calibri" pitchFamily="32" charset="0"/>
              </a:rPr>
              <a:t>sistemática</a:t>
            </a:r>
            <a:r>
              <a:rPr lang="pt-BR" sz="2800" dirty="0">
                <a:solidFill>
                  <a:srgbClr val="FFFFFF"/>
                </a:solidFill>
                <a:latin typeface="Calibri" pitchFamily="32" charset="0"/>
              </a:rPr>
              <a:t> da CF:  RGPS/RPPS  X  RPC</a:t>
            </a:r>
          </a:p>
          <a:p>
            <a:pPr algn="just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dirty="0">
                <a:solidFill>
                  <a:srgbClr val="FFFFFF"/>
                </a:solidFill>
                <a:latin typeface="Calibri" pitchFamily="32" charset="0"/>
              </a:rPr>
              <a:t>. =&gt; “natureza pública” </a:t>
            </a:r>
            <a:r>
              <a:rPr lang="pt-BR" sz="2800" u="sng" dirty="0">
                <a:solidFill>
                  <a:srgbClr val="FFFFFF"/>
                </a:solidFill>
                <a:latin typeface="Calibri" pitchFamily="32" charset="0"/>
              </a:rPr>
              <a:t>pode</a:t>
            </a:r>
            <a:r>
              <a:rPr lang="pt-BR" sz="2800" dirty="0">
                <a:solidFill>
                  <a:srgbClr val="FFFFFF"/>
                </a:solidFill>
                <a:latin typeface="Calibri" pitchFamily="32" charset="0"/>
              </a:rPr>
              <a:t> ser entendida, na CF/88, como “regime jurídico de </a:t>
            </a:r>
            <a:r>
              <a:rPr lang="pt-BR" sz="2800" i="1" u="sng" dirty="0">
                <a:solidFill>
                  <a:srgbClr val="FFFFFF"/>
                </a:solidFill>
                <a:latin typeface="Calibri" pitchFamily="32" charset="0"/>
              </a:rPr>
              <a:t>direito público</a:t>
            </a:r>
            <a:r>
              <a:rPr lang="pt-BR" sz="2800" dirty="0">
                <a:solidFill>
                  <a:srgbClr val="FFFFFF"/>
                </a:solidFill>
                <a:latin typeface="Calibri" pitchFamily="32" charset="0"/>
              </a:rPr>
              <a:t>”</a:t>
            </a:r>
            <a:r>
              <a:rPr lang="pt-BR" sz="2800" b="1" dirty="0">
                <a:solidFill>
                  <a:srgbClr val="FFFFFF"/>
                </a:solidFill>
                <a:latin typeface="Calibri" pitchFamily="32" charset="0"/>
              </a:rPr>
              <a:t>???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357158" y="285728"/>
            <a:ext cx="8569325" cy="62151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just">
              <a:spcBef>
                <a:spcPts val="700"/>
              </a:spcBef>
              <a:buClr>
                <a:srgbClr val="FFFFFF"/>
              </a:buClr>
              <a:buFont typeface="Tahoma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</a:t>
            </a:r>
            <a:r>
              <a:rPr lang="pt-BR" sz="2400" u="sng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Sentido da expressão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: observância de </a:t>
            </a:r>
            <a:r>
              <a:rPr lang="pt-BR" sz="2400" b="1" i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alguns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dos princípios da Administração Pública =&gt; 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ênfase em moralidade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, impessoalidade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, publicidade, 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eficiência e economicidade</a:t>
            </a:r>
          </a:p>
          <a:p>
            <a:pPr algn="just">
              <a:spcBef>
                <a:spcPts val="700"/>
              </a:spcBef>
              <a:buClr>
                <a:srgbClr val="FFFFFF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dirty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algn="just">
              <a:spcBef>
                <a:spcPts val="700"/>
              </a:spcBef>
              <a:buClr>
                <a:srgbClr val="FFFFFF"/>
              </a:buClr>
              <a:buFont typeface="Tahoma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</a:t>
            </a:r>
            <a:r>
              <a:rPr lang="pt-BR" sz="2400" u="sng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Racionalidade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: busca-se retirar a </a:t>
            </a:r>
            <a:r>
              <a:rPr lang="pt-BR" sz="2400" b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maior vulnerabilidade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dessas </a:t>
            </a:r>
            <a:r>
              <a:rPr lang="pt-BR" sz="2400" dirty="0" err="1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EFPCs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</a:t>
            </a:r>
            <a:r>
              <a:rPr lang="pt-BR" sz="2400" b="1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às ingerências </a:t>
            </a:r>
            <a:r>
              <a:rPr lang="pt-BR" sz="24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políticas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a que se acham expostas “naturalmente” (“vício de origem”), diante 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da </a:t>
            </a:r>
            <a:r>
              <a:rPr lang="pt-BR" sz="2400" u="sng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multiplicidade de papéis</a:t>
            </a:r>
            <a:r>
              <a:rPr lang="pt-BR" sz="2400" dirty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desempenhados pelo Estado (patrocinador;  órgão regulador e fiscalizador; emissor de títulos públicos;  realizador de 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obras/políticas/programas públicas...) e das amarraras de </a:t>
            </a:r>
            <a:r>
              <a:rPr lang="pt-BR" sz="2400" u="sng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contenção fiscal</a:t>
            </a:r>
            <a:r>
              <a:rPr lang="pt-BR" sz="2400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 a que se sujeitam</a:t>
            </a:r>
            <a:endParaRPr lang="pt-BR" sz="2400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algn="just">
              <a:spcBef>
                <a:spcPts val="700"/>
              </a:spcBef>
              <a:buClr>
                <a:srgbClr val="FFFFFF"/>
              </a:buClr>
              <a:buFont typeface="Tahoma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dirty="0" smtClean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  <a:p>
            <a:pPr algn="just">
              <a:spcBef>
                <a:spcPts val="700"/>
              </a:spcBef>
              <a:buClr>
                <a:srgbClr val="FFFFFF"/>
              </a:buClr>
              <a:buFont typeface="Tahoma" pitchFamily="32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dirty="0" smtClean="0">
                <a:solidFill>
                  <a:srgbClr val="FFFFFF"/>
                </a:solidFill>
                <a:latin typeface="Tahoma" pitchFamily="32" charset="0"/>
                <a:cs typeface="Tahoma" pitchFamily="32" charset="0"/>
              </a:rPr>
              <a:t>OBS: PEC 287-A visa extinguir esta expressão</a:t>
            </a:r>
            <a:endParaRPr lang="pt-BR" sz="2400" b="1" dirty="0">
              <a:solidFill>
                <a:srgbClr val="FFFFFF"/>
              </a:solidFill>
              <a:latin typeface="Tahoma" pitchFamily="32" charset="0"/>
              <a:cs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Quartz">
  <a:themeElements>
    <a:clrScheme name="Quar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Quar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r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r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r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r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r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r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3686</TotalTime>
  <Words>1757</Words>
  <Application>Microsoft Office PowerPoint</Application>
  <PresentationFormat>Apresentação na tela (4:3)</PresentationFormat>
  <Paragraphs>138</Paragraphs>
  <Slides>21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Tema do Office</vt:lpstr>
      <vt:lpstr>1_Quartz</vt:lpstr>
      <vt:lpstr>1_Tema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Custo de Administração da Funpresp </vt:lpstr>
      <vt:lpstr>Custo de Administração da Funpresp </vt:lpstr>
      <vt:lpstr>Projeção Reserva Acumulada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Daniel</cp:lastModifiedBy>
  <cp:revision>195</cp:revision>
  <cp:lastPrinted>1601-01-01T00:00:00Z</cp:lastPrinted>
  <dcterms:created xsi:type="dcterms:W3CDTF">2007-08-14T20:37:52Z</dcterms:created>
  <dcterms:modified xsi:type="dcterms:W3CDTF">2017-06-28T18:18:56Z</dcterms:modified>
</cp:coreProperties>
</file>